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7"/>
  </p:notesMasterIdLst>
  <p:sldIdLst>
    <p:sldId id="256" r:id="rId2"/>
    <p:sldId id="276" r:id="rId3"/>
    <p:sldId id="264" r:id="rId4"/>
    <p:sldId id="262" r:id="rId5"/>
    <p:sldId id="275" r:id="rId6"/>
    <p:sldId id="265" r:id="rId7"/>
    <p:sldId id="270" r:id="rId8"/>
    <p:sldId id="278" r:id="rId9"/>
    <p:sldId id="269" r:id="rId10"/>
    <p:sldId id="274" r:id="rId11"/>
    <p:sldId id="338" r:id="rId12"/>
    <p:sldId id="277" r:id="rId13"/>
    <p:sldId id="337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675AE-B2EC-411B-96B1-AE99157FC36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05CD07-FE5F-460C-8ABC-A912C92D44FB}">
      <dgm:prSet phldrT="[Text]" phldr="0"/>
      <dgm:spPr/>
      <dgm:t>
        <a:bodyPr/>
        <a:lstStyle/>
        <a:p>
          <a:pPr rtl="0"/>
          <a:r>
            <a:rPr lang="en-US" dirty="0">
              <a:latin typeface="Century Gothic"/>
            </a:rPr>
            <a:t>1. Select known-age fish</a:t>
          </a:r>
        </a:p>
      </dgm:t>
    </dgm:pt>
    <dgm:pt modelId="{26B79E3C-72E1-45B5-B0B1-0914E51FBF73}" type="parTrans" cxnId="{13B52F64-14E4-4541-9446-B6A0B2081E52}">
      <dgm:prSet/>
      <dgm:spPr/>
      <dgm:t>
        <a:bodyPr/>
        <a:lstStyle/>
        <a:p>
          <a:endParaRPr lang="en-US"/>
        </a:p>
      </dgm:t>
    </dgm:pt>
    <dgm:pt modelId="{CB9D76E4-F599-42CE-977B-43C7248FBE26}" type="sibTrans" cxnId="{13B52F64-14E4-4541-9446-B6A0B2081E52}">
      <dgm:prSet/>
      <dgm:spPr/>
      <dgm:t>
        <a:bodyPr/>
        <a:lstStyle/>
        <a:p>
          <a:endParaRPr lang="en-US"/>
        </a:p>
      </dgm:t>
    </dgm:pt>
    <dgm:pt modelId="{1CAA079E-A26C-46A3-9A36-9A98F1BAFE10}">
      <dgm:prSet phldrT="[Text]" phldr="0"/>
      <dgm:spPr/>
      <dgm:t>
        <a:bodyPr/>
        <a:lstStyle/>
        <a:p>
          <a:pPr rtl="0"/>
          <a:r>
            <a:rPr lang="en-US" dirty="0">
              <a:latin typeface="Century Gothic"/>
            </a:rPr>
            <a:t>2. Methylation sequencing</a:t>
          </a:r>
        </a:p>
      </dgm:t>
    </dgm:pt>
    <dgm:pt modelId="{2FC2B5D7-009B-4306-8CC2-B79084AA1456}" type="parTrans" cxnId="{7EC16473-8D7B-49EE-8D21-590FAC90FFBB}">
      <dgm:prSet/>
      <dgm:spPr/>
      <dgm:t>
        <a:bodyPr/>
        <a:lstStyle/>
        <a:p>
          <a:endParaRPr lang="en-US"/>
        </a:p>
      </dgm:t>
    </dgm:pt>
    <dgm:pt modelId="{B8B65A5F-3994-4314-8859-0B9967CC2A78}" type="sibTrans" cxnId="{7EC16473-8D7B-49EE-8D21-590FAC90FFBB}">
      <dgm:prSet/>
      <dgm:spPr/>
      <dgm:t>
        <a:bodyPr/>
        <a:lstStyle/>
        <a:p>
          <a:endParaRPr lang="en-US"/>
        </a:p>
      </dgm:t>
    </dgm:pt>
    <dgm:pt modelId="{EE51F8FA-09F3-4476-80BC-60D25A1D8A6F}">
      <dgm:prSet phldrT="[Text]" phldr="0"/>
      <dgm:spPr/>
      <dgm:t>
        <a:bodyPr/>
        <a:lstStyle/>
        <a:p>
          <a:pPr rtl="0"/>
          <a:r>
            <a:rPr lang="en-US" dirty="0">
              <a:latin typeface="Century Gothic"/>
            </a:rPr>
            <a:t>3. Selecting sites correlated with age</a:t>
          </a:r>
        </a:p>
      </dgm:t>
    </dgm:pt>
    <dgm:pt modelId="{4083FE17-9B70-4A47-8C7E-0040AE82E1A8}" type="parTrans" cxnId="{9D1E06D5-E6D5-4517-A4E4-8AE4C115BDD3}">
      <dgm:prSet/>
      <dgm:spPr/>
      <dgm:t>
        <a:bodyPr/>
        <a:lstStyle/>
        <a:p>
          <a:endParaRPr lang="en-US"/>
        </a:p>
      </dgm:t>
    </dgm:pt>
    <dgm:pt modelId="{FE8BA642-26DB-4CC1-B32D-9486F7D782EE}" type="sibTrans" cxnId="{9D1E06D5-E6D5-4517-A4E4-8AE4C115BDD3}">
      <dgm:prSet/>
      <dgm:spPr/>
      <dgm:t>
        <a:bodyPr/>
        <a:lstStyle/>
        <a:p>
          <a:endParaRPr lang="en-US"/>
        </a:p>
      </dgm:t>
    </dgm:pt>
    <dgm:pt modelId="{5918E038-422D-4F0E-8F7C-CD6C1D0911BF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4. Sequencing of unknown-age fish at aging sites</a:t>
          </a:r>
        </a:p>
      </dgm:t>
    </dgm:pt>
    <dgm:pt modelId="{BC96A384-DFC4-4C68-9222-B9C378F0E807}" type="parTrans" cxnId="{DA568698-13FC-494B-8CF2-ABDAB928EB79}">
      <dgm:prSet/>
      <dgm:spPr/>
      <dgm:t>
        <a:bodyPr/>
        <a:lstStyle/>
        <a:p>
          <a:endParaRPr lang="en-US"/>
        </a:p>
      </dgm:t>
    </dgm:pt>
    <dgm:pt modelId="{7D507FEF-426C-401D-B72E-523A5D348EAE}" type="sibTrans" cxnId="{DA568698-13FC-494B-8CF2-ABDAB928EB79}">
      <dgm:prSet/>
      <dgm:spPr/>
      <dgm:t>
        <a:bodyPr/>
        <a:lstStyle/>
        <a:p>
          <a:endParaRPr lang="en-US"/>
        </a:p>
      </dgm:t>
    </dgm:pt>
    <dgm:pt modelId="{C5481AB7-F045-4CFF-AAD6-D5E5B3A72124}">
      <dgm:prSet phldr="0"/>
      <dgm:spPr/>
      <dgm:t>
        <a:bodyPr/>
        <a:lstStyle/>
        <a:p>
          <a:pPr rtl="0"/>
          <a:r>
            <a:rPr lang="en-US" dirty="0">
              <a:latin typeface="Century Gothic"/>
            </a:rPr>
            <a:t>5. Age estimation of unknown-age fish</a:t>
          </a:r>
        </a:p>
      </dgm:t>
    </dgm:pt>
    <dgm:pt modelId="{831B9AE4-1061-4815-8015-94E4C8182663}" type="parTrans" cxnId="{C01E9BD8-DF1A-44E0-B053-D0D5F265C88D}">
      <dgm:prSet/>
      <dgm:spPr/>
      <dgm:t>
        <a:bodyPr/>
        <a:lstStyle/>
        <a:p>
          <a:endParaRPr lang="en-US"/>
        </a:p>
      </dgm:t>
    </dgm:pt>
    <dgm:pt modelId="{49B051F0-A0D7-4A6E-9969-C2390556A96D}" type="sibTrans" cxnId="{C01E9BD8-DF1A-44E0-B053-D0D5F265C88D}">
      <dgm:prSet/>
      <dgm:spPr/>
      <dgm:t>
        <a:bodyPr/>
        <a:lstStyle/>
        <a:p>
          <a:endParaRPr lang="en-US"/>
        </a:p>
      </dgm:t>
    </dgm:pt>
    <dgm:pt modelId="{817F1963-155A-0E4D-8DD2-6E4C63DD8F3D}" type="pres">
      <dgm:prSet presAssocID="{A61675AE-B2EC-411B-96B1-AE99157FC363}" presName="Name0" presStyleCnt="0">
        <dgm:presLayoutVars>
          <dgm:dir/>
          <dgm:resizeHandles val="exact"/>
        </dgm:presLayoutVars>
      </dgm:prSet>
      <dgm:spPr/>
    </dgm:pt>
    <dgm:pt modelId="{B6E0293A-CA68-DA49-83FB-2AF259563030}" type="pres">
      <dgm:prSet presAssocID="{1005CD07-FE5F-460C-8ABC-A912C92D44FB}" presName="node" presStyleLbl="node1" presStyleIdx="0" presStyleCnt="5">
        <dgm:presLayoutVars>
          <dgm:bulletEnabled val="1"/>
        </dgm:presLayoutVars>
      </dgm:prSet>
      <dgm:spPr/>
    </dgm:pt>
    <dgm:pt modelId="{53D55613-86B6-174F-A87F-E7D0083B8445}" type="pres">
      <dgm:prSet presAssocID="{CB9D76E4-F599-42CE-977B-43C7248FBE26}" presName="sibTrans" presStyleLbl="sibTrans1D1" presStyleIdx="0" presStyleCnt="4"/>
      <dgm:spPr/>
    </dgm:pt>
    <dgm:pt modelId="{28110487-BF89-5840-9978-12E791216786}" type="pres">
      <dgm:prSet presAssocID="{CB9D76E4-F599-42CE-977B-43C7248FBE26}" presName="connectorText" presStyleLbl="sibTrans1D1" presStyleIdx="0" presStyleCnt="4"/>
      <dgm:spPr/>
    </dgm:pt>
    <dgm:pt modelId="{3B4A6C0D-1411-D842-AE41-40750393027C}" type="pres">
      <dgm:prSet presAssocID="{1CAA079E-A26C-46A3-9A36-9A98F1BAFE10}" presName="node" presStyleLbl="node1" presStyleIdx="1" presStyleCnt="5">
        <dgm:presLayoutVars>
          <dgm:bulletEnabled val="1"/>
        </dgm:presLayoutVars>
      </dgm:prSet>
      <dgm:spPr/>
    </dgm:pt>
    <dgm:pt modelId="{52F2C43D-8D57-9142-8B88-EB0BC7531FCC}" type="pres">
      <dgm:prSet presAssocID="{B8B65A5F-3994-4314-8859-0B9967CC2A78}" presName="sibTrans" presStyleLbl="sibTrans1D1" presStyleIdx="1" presStyleCnt="4"/>
      <dgm:spPr/>
    </dgm:pt>
    <dgm:pt modelId="{34EC3253-DA59-AC42-B5EA-D5F809DA010C}" type="pres">
      <dgm:prSet presAssocID="{B8B65A5F-3994-4314-8859-0B9967CC2A78}" presName="connectorText" presStyleLbl="sibTrans1D1" presStyleIdx="1" presStyleCnt="4"/>
      <dgm:spPr/>
    </dgm:pt>
    <dgm:pt modelId="{2814A2E1-DF39-D346-A74B-0C678DB44EDE}" type="pres">
      <dgm:prSet presAssocID="{EE51F8FA-09F3-4476-80BC-60D25A1D8A6F}" presName="node" presStyleLbl="node1" presStyleIdx="2" presStyleCnt="5">
        <dgm:presLayoutVars>
          <dgm:bulletEnabled val="1"/>
        </dgm:presLayoutVars>
      </dgm:prSet>
      <dgm:spPr/>
    </dgm:pt>
    <dgm:pt modelId="{8695FE64-208E-7B48-92E0-50FA944BF623}" type="pres">
      <dgm:prSet presAssocID="{FE8BA642-26DB-4CC1-B32D-9486F7D782EE}" presName="sibTrans" presStyleLbl="sibTrans1D1" presStyleIdx="2" presStyleCnt="4"/>
      <dgm:spPr/>
    </dgm:pt>
    <dgm:pt modelId="{78007A22-B656-9D44-BAA0-703AED0352F4}" type="pres">
      <dgm:prSet presAssocID="{FE8BA642-26DB-4CC1-B32D-9486F7D782EE}" presName="connectorText" presStyleLbl="sibTrans1D1" presStyleIdx="2" presStyleCnt="4"/>
      <dgm:spPr/>
    </dgm:pt>
    <dgm:pt modelId="{50F96C58-7521-0843-841D-7E1CE62CDE17}" type="pres">
      <dgm:prSet presAssocID="{5918E038-422D-4F0E-8F7C-CD6C1D0911BF}" presName="node" presStyleLbl="node1" presStyleIdx="3" presStyleCnt="5">
        <dgm:presLayoutVars>
          <dgm:bulletEnabled val="1"/>
        </dgm:presLayoutVars>
      </dgm:prSet>
      <dgm:spPr/>
    </dgm:pt>
    <dgm:pt modelId="{E8542FC5-7794-4241-80F7-2BFAFB59817A}" type="pres">
      <dgm:prSet presAssocID="{7D507FEF-426C-401D-B72E-523A5D348EAE}" presName="sibTrans" presStyleLbl="sibTrans1D1" presStyleIdx="3" presStyleCnt="4"/>
      <dgm:spPr/>
    </dgm:pt>
    <dgm:pt modelId="{9FA1D855-7EBE-9649-9B65-F33E238C4137}" type="pres">
      <dgm:prSet presAssocID="{7D507FEF-426C-401D-B72E-523A5D348EAE}" presName="connectorText" presStyleLbl="sibTrans1D1" presStyleIdx="3" presStyleCnt="4"/>
      <dgm:spPr/>
    </dgm:pt>
    <dgm:pt modelId="{5F9206A2-FEE6-504B-B61E-E05483958FCB}" type="pres">
      <dgm:prSet presAssocID="{C5481AB7-F045-4CFF-AAD6-D5E5B3A72124}" presName="node" presStyleLbl="node1" presStyleIdx="4" presStyleCnt="5">
        <dgm:presLayoutVars>
          <dgm:bulletEnabled val="1"/>
        </dgm:presLayoutVars>
      </dgm:prSet>
      <dgm:spPr/>
    </dgm:pt>
  </dgm:ptLst>
  <dgm:cxnLst>
    <dgm:cxn modelId="{52DEB711-1F31-1146-A5D5-8DDDDE34F1D5}" type="presOf" srcId="{1005CD07-FE5F-460C-8ABC-A912C92D44FB}" destId="{B6E0293A-CA68-DA49-83FB-2AF259563030}" srcOrd="0" destOrd="0" presId="urn:microsoft.com/office/officeart/2016/7/layout/RepeatingBendingProcessNew"/>
    <dgm:cxn modelId="{1BBD3938-F4EB-A94F-A0AC-218DEAAD64F8}" type="presOf" srcId="{CB9D76E4-F599-42CE-977B-43C7248FBE26}" destId="{28110487-BF89-5840-9978-12E791216786}" srcOrd="1" destOrd="0" presId="urn:microsoft.com/office/officeart/2016/7/layout/RepeatingBendingProcessNew"/>
    <dgm:cxn modelId="{2BA28545-9D96-7042-9B97-5C3DDD7DD1E9}" type="presOf" srcId="{7D507FEF-426C-401D-B72E-523A5D348EAE}" destId="{E8542FC5-7794-4241-80F7-2BFAFB59817A}" srcOrd="0" destOrd="0" presId="urn:microsoft.com/office/officeart/2016/7/layout/RepeatingBendingProcessNew"/>
    <dgm:cxn modelId="{24BE2B5B-7F2C-6345-A5A2-33CA161518D1}" type="presOf" srcId="{CB9D76E4-F599-42CE-977B-43C7248FBE26}" destId="{53D55613-86B6-174F-A87F-E7D0083B8445}" srcOrd="0" destOrd="0" presId="urn:microsoft.com/office/officeart/2016/7/layout/RepeatingBendingProcessNew"/>
    <dgm:cxn modelId="{13B52F64-14E4-4541-9446-B6A0B2081E52}" srcId="{A61675AE-B2EC-411B-96B1-AE99157FC363}" destId="{1005CD07-FE5F-460C-8ABC-A912C92D44FB}" srcOrd="0" destOrd="0" parTransId="{26B79E3C-72E1-45B5-B0B1-0914E51FBF73}" sibTransId="{CB9D76E4-F599-42CE-977B-43C7248FBE26}"/>
    <dgm:cxn modelId="{0DAB496B-3019-7244-8363-AE1A5BDB69AA}" type="presOf" srcId="{C5481AB7-F045-4CFF-AAD6-D5E5B3A72124}" destId="{5F9206A2-FEE6-504B-B61E-E05483958FCB}" srcOrd="0" destOrd="0" presId="urn:microsoft.com/office/officeart/2016/7/layout/RepeatingBendingProcessNew"/>
    <dgm:cxn modelId="{7EC16473-8D7B-49EE-8D21-590FAC90FFBB}" srcId="{A61675AE-B2EC-411B-96B1-AE99157FC363}" destId="{1CAA079E-A26C-46A3-9A36-9A98F1BAFE10}" srcOrd="1" destOrd="0" parTransId="{2FC2B5D7-009B-4306-8CC2-B79084AA1456}" sibTransId="{B8B65A5F-3994-4314-8859-0B9967CC2A78}"/>
    <dgm:cxn modelId="{0AF6C37C-1A6D-0D46-8E23-912676E67179}" type="presOf" srcId="{FE8BA642-26DB-4CC1-B32D-9486F7D782EE}" destId="{78007A22-B656-9D44-BAA0-703AED0352F4}" srcOrd="1" destOrd="0" presId="urn:microsoft.com/office/officeart/2016/7/layout/RepeatingBendingProcessNew"/>
    <dgm:cxn modelId="{57971384-8790-EE4E-A30D-FEE61921E672}" type="presOf" srcId="{7D507FEF-426C-401D-B72E-523A5D348EAE}" destId="{9FA1D855-7EBE-9649-9B65-F33E238C4137}" srcOrd="1" destOrd="0" presId="urn:microsoft.com/office/officeart/2016/7/layout/RepeatingBendingProcessNew"/>
    <dgm:cxn modelId="{DA568698-13FC-494B-8CF2-ABDAB928EB79}" srcId="{A61675AE-B2EC-411B-96B1-AE99157FC363}" destId="{5918E038-422D-4F0E-8F7C-CD6C1D0911BF}" srcOrd="3" destOrd="0" parTransId="{BC96A384-DFC4-4C68-9222-B9C378F0E807}" sibTransId="{7D507FEF-426C-401D-B72E-523A5D348EAE}"/>
    <dgm:cxn modelId="{5262D49A-D344-D441-8515-F05A9C4E083F}" type="presOf" srcId="{B8B65A5F-3994-4314-8859-0B9967CC2A78}" destId="{34EC3253-DA59-AC42-B5EA-D5F809DA010C}" srcOrd="1" destOrd="0" presId="urn:microsoft.com/office/officeart/2016/7/layout/RepeatingBendingProcessNew"/>
    <dgm:cxn modelId="{7EB197A5-141A-5943-AFAB-ECB661F125CE}" type="presOf" srcId="{1CAA079E-A26C-46A3-9A36-9A98F1BAFE10}" destId="{3B4A6C0D-1411-D842-AE41-40750393027C}" srcOrd="0" destOrd="0" presId="urn:microsoft.com/office/officeart/2016/7/layout/RepeatingBendingProcessNew"/>
    <dgm:cxn modelId="{1D848CB4-6D40-F149-AF4F-3E52A740DF37}" type="presOf" srcId="{5918E038-422D-4F0E-8F7C-CD6C1D0911BF}" destId="{50F96C58-7521-0843-841D-7E1CE62CDE17}" srcOrd="0" destOrd="0" presId="urn:microsoft.com/office/officeart/2016/7/layout/RepeatingBendingProcessNew"/>
    <dgm:cxn modelId="{B70E34BC-674D-CB41-9C48-5B2269304D58}" type="presOf" srcId="{FE8BA642-26DB-4CC1-B32D-9486F7D782EE}" destId="{8695FE64-208E-7B48-92E0-50FA944BF623}" srcOrd="0" destOrd="0" presId="urn:microsoft.com/office/officeart/2016/7/layout/RepeatingBendingProcessNew"/>
    <dgm:cxn modelId="{F00A0FC2-0FC5-8F4D-96CF-973A8CF5CB26}" type="presOf" srcId="{A61675AE-B2EC-411B-96B1-AE99157FC363}" destId="{817F1963-155A-0E4D-8DD2-6E4C63DD8F3D}" srcOrd="0" destOrd="0" presId="urn:microsoft.com/office/officeart/2016/7/layout/RepeatingBendingProcessNew"/>
    <dgm:cxn modelId="{9D1E06D5-E6D5-4517-A4E4-8AE4C115BDD3}" srcId="{A61675AE-B2EC-411B-96B1-AE99157FC363}" destId="{EE51F8FA-09F3-4476-80BC-60D25A1D8A6F}" srcOrd="2" destOrd="0" parTransId="{4083FE17-9B70-4A47-8C7E-0040AE82E1A8}" sibTransId="{FE8BA642-26DB-4CC1-B32D-9486F7D782EE}"/>
    <dgm:cxn modelId="{C01E9BD8-DF1A-44E0-B053-D0D5F265C88D}" srcId="{A61675AE-B2EC-411B-96B1-AE99157FC363}" destId="{C5481AB7-F045-4CFF-AAD6-D5E5B3A72124}" srcOrd="4" destOrd="0" parTransId="{831B9AE4-1061-4815-8015-94E4C8182663}" sibTransId="{49B051F0-A0D7-4A6E-9969-C2390556A96D}"/>
    <dgm:cxn modelId="{CC948CEB-F5CD-564C-80AE-425A6E719E00}" type="presOf" srcId="{B8B65A5F-3994-4314-8859-0B9967CC2A78}" destId="{52F2C43D-8D57-9142-8B88-EB0BC7531FCC}" srcOrd="0" destOrd="0" presId="urn:microsoft.com/office/officeart/2016/7/layout/RepeatingBendingProcessNew"/>
    <dgm:cxn modelId="{BFE5DDED-8833-C04D-893B-6792B85DAEE1}" type="presOf" srcId="{EE51F8FA-09F3-4476-80BC-60D25A1D8A6F}" destId="{2814A2E1-DF39-D346-A74B-0C678DB44EDE}" srcOrd="0" destOrd="0" presId="urn:microsoft.com/office/officeart/2016/7/layout/RepeatingBendingProcessNew"/>
    <dgm:cxn modelId="{01FFBC80-53FD-D748-909C-485F3EC788E4}" type="presParOf" srcId="{817F1963-155A-0E4D-8DD2-6E4C63DD8F3D}" destId="{B6E0293A-CA68-DA49-83FB-2AF259563030}" srcOrd="0" destOrd="0" presId="urn:microsoft.com/office/officeart/2016/7/layout/RepeatingBendingProcessNew"/>
    <dgm:cxn modelId="{D722F9B8-AF8D-3948-8C04-61C3A6BB03C5}" type="presParOf" srcId="{817F1963-155A-0E4D-8DD2-6E4C63DD8F3D}" destId="{53D55613-86B6-174F-A87F-E7D0083B8445}" srcOrd="1" destOrd="0" presId="urn:microsoft.com/office/officeart/2016/7/layout/RepeatingBendingProcessNew"/>
    <dgm:cxn modelId="{6521B36E-9481-A642-8149-E566BE6653C4}" type="presParOf" srcId="{53D55613-86B6-174F-A87F-E7D0083B8445}" destId="{28110487-BF89-5840-9978-12E791216786}" srcOrd="0" destOrd="0" presId="urn:microsoft.com/office/officeart/2016/7/layout/RepeatingBendingProcessNew"/>
    <dgm:cxn modelId="{EEE139B5-BAC9-F743-BF7A-2720A29EA0B2}" type="presParOf" srcId="{817F1963-155A-0E4D-8DD2-6E4C63DD8F3D}" destId="{3B4A6C0D-1411-D842-AE41-40750393027C}" srcOrd="2" destOrd="0" presId="urn:microsoft.com/office/officeart/2016/7/layout/RepeatingBendingProcessNew"/>
    <dgm:cxn modelId="{5A5EBCB5-8A8E-3E4C-AECA-EBD4B6305EFF}" type="presParOf" srcId="{817F1963-155A-0E4D-8DD2-6E4C63DD8F3D}" destId="{52F2C43D-8D57-9142-8B88-EB0BC7531FCC}" srcOrd="3" destOrd="0" presId="urn:microsoft.com/office/officeart/2016/7/layout/RepeatingBendingProcessNew"/>
    <dgm:cxn modelId="{DED370AE-F613-0E45-9C76-4FB83348FCAF}" type="presParOf" srcId="{52F2C43D-8D57-9142-8B88-EB0BC7531FCC}" destId="{34EC3253-DA59-AC42-B5EA-D5F809DA010C}" srcOrd="0" destOrd="0" presId="urn:microsoft.com/office/officeart/2016/7/layout/RepeatingBendingProcessNew"/>
    <dgm:cxn modelId="{CBE5CC20-7836-0942-BCFB-619BB17D183E}" type="presParOf" srcId="{817F1963-155A-0E4D-8DD2-6E4C63DD8F3D}" destId="{2814A2E1-DF39-D346-A74B-0C678DB44EDE}" srcOrd="4" destOrd="0" presId="urn:microsoft.com/office/officeart/2016/7/layout/RepeatingBendingProcessNew"/>
    <dgm:cxn modelId="{7C6A03DC-C918-7B43-B643-E09BF8746B7A}" type="presParOf" srcId="{817F1963-155A-0E4D-8DD2-6E4C63DD8F3D}" destId="{8695FE64-208E-7B48-92E0-50FA944BF623}" srcOrd="5" destOrd="0" presId="urn:microsoft.com/office/officeart/2016/7/layout/RepeatingBendingProcessNew"/>
    <dgm:cxn modelId="{C4290F99-C6A6-7C43-8384-220DC7451A39}" type="presParOf" srcId="{8695FE64-208E-7B48-92E0-50FA944BF623}" destId="{78007A22-B656-9D44-BAA0-703AED0352F4}" srcOrd="0" destOrd="0" presId="urn:microsoft.com/office/officeart/2016/7/layout/RepeatingBendingProcessNew"/>
    <dgm:cxn modelId="{62997E8D-E1E9-8046-9DB7-8107FBD6C9C9}" type="presParOf" srcId="{817F1963-155A-0E4D-8DD2-6E4C63DD8F3D}" destId="{50F96C58-7521-0843-841D-7E1CE62CDE17}" srcOrd="6" destOrd="0" presId="urn:microsoft.com/office/officeart/2016/7/layout/RepeatingBendingProcessNew"/>
    <dgm:cxn modelId="{CB568A84-B04E-8C4A-9248-DC59908D57B1}" type="presParOf" srcId="{817F1963-155A-0E4D-8DD2-6E4C63DD8F3D}" destId="{E8542FC5-7794-4241-80F7-2BFAFB59817A}" srcOrd="7" destOrd="0" presId="urn:microsoft.com/office/officeart/2016/7/layout/RepeatingBendingProcessNew"/>
    <dgm:cxn modelId="{4F2C2629-34C3-2C4F-8C90-07F53A3D18DD}" type="presParOf" srcId="{E8542FC5-7794-4241-80F7-2BFAFB59817A}" destId="{9FA1D855-7EBE-9649-9B65-F33E238C4137}" srcOrd="0" destOrd="0" presId="urn:microsoft.com/office/officeart/2016/7/layout/RepeatingBendingProcessNew"/>
    <dgm:cxn modelId="{53BB5032-4B61-184E-909A-F8B5FB69A79A}" type="presParOf" srcId="{817F1963-155A-0E4D-8DD2-6E4C63DD8F3D}" destId="{5F9206A2-FEE6-504B-B61E-E05483958FC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87C550-7DAE-8048-87EF-D2A4F463FB6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E00613-6BD8-CF40-A972-B52E806A9183}">
      <dgm:prSet/>
      <dgm:spPr/>
      <dgm:t>
        <a:bodyPr/>
        <a:lstStyle/>
        <a:p>
          <a:r>
            <a:rPr lang="en-US" dirty="0"/>
            <a:t>Non-lethal samples</a:t>
          </a:r>
          <a:endParaRPr lang="en-CA" dirty="0"/>
        </a:p>
      </dgm:t>
    </dgm:pt>
    <dgm:pt modelId="{E0C6CDF6-EE54-9F40-B5B4-B92321AF41E9}" type="parTrans" cxnId="{8EA75462-DBF4-D247-A4EB-61DE0E5A806B}">
      <dgm:prSet/>
      <dgm:spPr/>
      <dgm:t>
        <a:bodyPr/>
        <a:lstStyle/>
        <a:p>
          <a:endParaRPr lang="en-US"/>
        </a:p>
      </dgm:t>
    </dgm:pt>
    <dgm:pt modelId="{E9DFFB35-967E-074A-A06F-36C9430AC22A}" type="sibTrans" cxnId="{8EA75462-DBF4-D247-A4EB-61DE0E5A806B}">
      <dgm:prSet/>
      <dgm:spPr/>
      <dgm:t>
        <a:bodyPr/>
        <a:lstStyle/>
        <a:p>
          <a:endParaRPr lang="en-US"/>
        </a:p>
      </dgm:t>
    </dgm:pt>
    <dgm:pt modelId="{D88BACD4-51BB-9C40-8350-FB9AACACCE39}">
      <dgm:prSet/>
      <dgm:spPr/>
      <dgm:t>
        <a:bodyPr/>
        <a:lstStyle/>
        <a:p>
          <a:r>
            <a:rPr lang="en-US"/>
            <a:t>Hard to age species</a:t>
          </a:r>
          <a:endParaRPr lang="en-CA"/>
        </a:p>
      </dgm:t>
    </dgm:pt>
    <dgm:pt modelId="{C526608F-A10A-244E-9F55-19B4E7EC3A3D}" type="parTrans" cxnId="{4407D8A5-2110-3A47-ABD9-DB867D09BE60}">
      <dgm:prSet/>
      <dgm:spPr/>
      <dgm:t>
        <a:bodyPr/>
        <a:lstStyle/>
        <a:p>
          <a:endParaRPr lang="en-US"/>
        </a:p>
      </dgm:t>
    </dgm:pt>
    <dgm:pt modelId="{BA6FEA2F-DE4C-BC4A-9014-D42952E34D67}" type="sibTrans" cxnId="{4407D8A5-2110-3A47-ABD9-DB867D09BE60}">
      <dgm:prSet/>
      <dgm:spPr/>
      <dgm:t>
        <a:bodyPr/>
        <a:lstStyle/>
        <a:p>
          <a:endParaRPr lang="en-US"/>
        </a:p>
      </dgm:t>
    </dgm:pt>
    <dgm:pt modelId="{20EB1923-1D9D-1345-865B-F74A352970B5}">
      <dgm:prSet/>
      <dgm:spPr/>
      <dgm:t>
        <a:bodyPr/>
        <a:lstStyle/>
        <a:p>
          <a:r>
            <a:rPr lang="en-US"/>
            <a:t>Additional age data for stock assessment models</a:t>
          </a:r>
          <a:endParaRPr lang="en-CA"/>
        </a:p>
      </dgm:t>
    </dgm:pt>
    <dgm:pt modelId="{DAAE6C91-17BE-0D4F-80B4-CBD96747B88E}" type="parTrans" cxnId="{7B9C587B-FE50-7B40-9539-ADABAB68D7AE}">
      <dgm:prSet/>
      <dgm:spPr/>
      <dgm:t>
        <a:bodyPr/>
        <a:lstStyle/>
        <a:p>
          <a:endParaRPr lang="en-US"/>
        </a:p>
      </dgm:t>
    </dgm:pt>
    <dgm:pt modelId="{75458399-D38C-3C4E-97AB-DDC1D8C9329B}" type="sibTrans" cxnId="{7B9C587B-FE50-7B40-9539-ADABAB68D7AE}">
      <dgm:prSet/>
      <dgm:spPr/>
      <dgm:t>
        <a:bodyPr/>
        <a:lstStyle/>
        <a:p>
          <a:endParaRPr lang="en-US"/>
        </a:p>
      </dgm:t>
    </dgm:pt>
    <dgm:pt modelId="{ACBE6A00-DB35-034D-A231-9AFE70C82967}">
      <dgm:prSet/>
      <dgm:spPr/>
      <dgm:t>
        <a:bodyPr/>
        <a:lstStyle/>
        <a:p>
          <a:r>
            <a:rPr lang="en-US" dirty="0"/>
            <a:t>Cross-validation with other techniques?</a:t>
          </a:r>
          <a:endParaRPr lang="en-CA" dirty="0"/>
        </a:p>
      </dgm:t>
    </dgm:pt>
    <dgm:pt modelId="{CB8E681A-F2C9-644C-9623-C6DB5F3F9BB2}" type="parTrans" cxnId="{C980BDE2-75D6-E04E-A3F1-4C05F051FD94}">
      <dgm:prSet/>
      <dgm:spPr/>
      <dgm:t>
        <a:bodyPr/>
        <a:lstStyle/>
        <a:p>
          <a:endParaRPr lang="en-US"/>
        </a:p>
      </dgm:t>
    </dgm:pt>
    <dgm:pt modelId="{91FF61FA-1171-A441-81E5-27C0CDF063AC}" type="sibTrans" cxnId="{C980BDE2-75D6-E04E-A3F1-4C05F051FD94}">
      <dgm:prSet/>
      <dgm:spPr/>
      <dgm:t>
        <a:bodyPr/>
        <a:lstStyle/>
        <a:p>
          <a:endParaRPr lang="en-US"/>
        </a:p>
      </dgm:t>
    </dgm:pt>
    <dgm:pt modelId="{218D5FF2-3EEC-2C44-ADA3-C48912D3B2DD}">
      <dgm:prSet/>
      <dgm:spPr/>
      <dgm:t>
        <a:bodyPr/>
        <a:lstStyle/>
        <a:p>
          <a:r>
            <a:rPr lang="en-CA" dirty="0"/>
            <a:t>Other management applications?</a:t>
          </a:r>
        </a:p>
      </dgm:t>
    </dgm:pt>
    <dgm:pt modelId="{7D2B7D4F-35D2-254A-8FB3-B436A51D88B7}" type="parTrans" cxnId="{CEC51770-FCB1-9C42-AFF9-79C7EFB160ED}">
      <dgm:prSet/>
      <dgm:spPr/>
      <dgm:t>
        <a:bodyPr/>
        <a:lstStyle/>
        <a:p>
          <a:endParaRPr lang="en-US"/>
        </a:p>
      </dgm:t>
    </dgm:pt>
    <dgm:pt modelId="{A1EB8F86-BBEB-6B4E-A0A7-9311F8360C44}" type="sibTrans" cxnId="{CEC51770-FCB1-9C42-AFF9-79C7EFB160ED}">
      <dgm:prSet/>
      <dgm:spPr/>
      <dgm:t>
        <a:bodyPr/>
        <a:lstStyle/>
        <a:p>
          <a:endParaRPr lang="en-US"/>
        </a:p>
      </dgm:t>
    </dgm:pt>
    <dgm:pt modelId="{5E67443D-DDE8-124D-A041-2E02062314DF}" type="pres">
      <dgm:prSet presAssocID="{5287C550-7DAE-8048-87EF-D2A4F463FB69}" presName="linear" presStyleCnt="0">
        <dgm:presLayoutVars>
          <dgm:animLvl val="lvl"/>
          <dgm:resizeHandles val="exact"/>
        </dgm:presLayoutVars>
      </dgm:prSet>
      <dgm:spPr/>
    </dgm:pt>
    <dgm:pt modelId="{AE4CBA17-631D-354D-82B3-D3506B33323D}" type="pres">
      <dgm:prSet presAssocID="{C2E00613-6BD8-CF40-A972-B52E806A918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D862C1A-F8F4-7441-B364-FD2DA85B9353}" type="pres">
      <dgm:prSet presAssocID="{E9DFFB35-967E-074A-A06F-36C9430AC22A}" presName="spacer" presStyleCnt="0"/>
      <dgm:spPr/>
    </dgm:pt>
    <dgm:pt modelId="{8B6B6D2F-3BFF-6D4B-A012-1BC319C9CA14}" type="pres">
      <dgm:prSet presAssocID="{D88BACD4-51BB-9C40-8350-FB9AACACCE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A47641D-3095-624E-B135-79B8D989428E}" type="pres">
      <dgm:prSet presAssocID="{BA6FEA2F-DE4C-BC4A-9014-D42952E34D67}" presName="spacer" presStyleCnt="0"/>
      <dgm:spPr/>
    </dgm:pt>
    <dgm:pt modelId="{3C6A7E5B-A201-2141-A92C-0BB77E5961A1}" type="pres">
      <dgm:prSet presAssocID="{20EB1923-1D9D-1345-865B-F74A352970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2E7EF0-A724-0848-9EB4-F9081414103B}" type="pres">
      <dgm:prSet presAssocID="{75458399-D38C-3C4E-97AB-DDC1D8C9329B}" presName="spacer" presStyleCnt="0"/>
      <dgm:spPr/>
    </dgm:pt>
    <dgm:pt modelId="{5AE53600-458D-3646-B3C8-6946E127AAD4}" type="pres">
      <dgm:prSet presAssocID="{ACBE6A00-DB35-034D-A231-9AFE70C8296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8EEFFD-CE79-A442-8739-FF6A7E8A15E1}" type="pres">
      <dgm:prSet presAssocID="{91FF61FA-1171-A441-81E5-27C0CDF063AC}" presName="spacer" presStyleCnt="0"/>
      <dgm:spPr/>
    </dgm:pt>
    <dgm:pt modelId="{0E51C439-E1D5-234D-BBD8-D4AE7E8C7983}" type="pres">
      <dgm:prSet presAssocID="{218D5FF2-3EEC-2C44-ADA3-C48912D3B2D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2AB1201-728F-C844-BFCC-5375C138C746}" type="presOf" srcId="{5287C550-7DAE-8048-87EF-D2A4F463FB69}" destId="{5E67443D-DDE8-124D-A041-2E02062314DF}" srcOrd="0" destOrd="0" presId="urn:microsoft.com/office/officeart/2005/8/layout/vList2"/>
    <dgm:cxn modelId="{0226D146-8AE9-1648-9ECC-42914458141B}" type="presOf" srcId="{C2E00613-6BD8-CF40-A972-B52E806A9183}" destId="{AE4CBA17-631D-354D-82B3-D3506B33323D}" srcOrd="0" destOrd="0" presId="urn:microsoft.com/office/officeart/2005/8/layout/vList2"/>
    <dgm:cxn modelId="{8EA75462-DBF4-D247-A4EB-61DE0E5A806B}" srcId="{5287C550-7DAE-8048-87EF-D2A4F463FB69}" destId="{C2E00613-6BD8-CF40-A972-B52E806A9183}" srcOrd="0" destOrd="0" parTransId="{E0C6CDF6-EE54-9F40-B5B4-B92321AF41E9}" sibTransId="{E9DFFB35-967E-074A-A06F-36C9430AC22A}"/>
    <dgm:cxn modelId="{741E9F65-176C-2947-97E1-8AD0F9B7C43C}" type="presOf" srcId="{218D5FF2-3EEC-2C44-ADA3-C48912D3B2DD}" destId="{0E51C439-E1D5-234D-BBD8-D4AE7E8C7983}" srcOrd="0" destOrd="0" presId="urn:microsoft.com/office/officeart/2005/8/layout/vList2"/>
    <dgm:cxn modelId="{5935366A-C456-0140-A5D8-F04E6F957F4D}" type="presOf" srcId="{ACBE6A00-DB35-034D-A231-9AFE70C82967}" destId="{5AE53600-458D-3646-B3C8-6946E127AAD4}" srcOrd="0" destOrd="0" presId="urn:microsoft.com/office/officeart/2005/8/layout/vList2"/>
    <dgm:cxn modelId="{CEC51770-FCB1-9C42-AFF9-79C7EFB160ED}" srcId="{5287C550-7DAE-8048-87EF-D2A4F463FB69}" destId="{218D5FF2-3EEC-2C44-ADA3-C48912D3B2DD}" srcOrd="4" destOrd="0" parTransId="{7D2B7D4F-35D2-254A-8FB3-B436A51D88B7}" sibTransId="{A1EB8F86-BBEB-6B4E-A0A7-9311F8360C44}"/>
    <dgm:cxn modelId="{7B9C587B-FE50-7B40-9539-ADABAB68D7AE}" srcId="{5287C550-7DAE-8048-87EF-D2A4F463FB69}" destId="{20EB1923-1D9D-1345-865B-F74A352970B5}" srcOrd="2" destOrd="0" parTransId="{DAAE6C91-17BE-0D4F-80B4-CBD96747B88E}" sibTransId="{75458399-D38C-3C4E-97AB-DDC1D8C9329B}"/>
    <dgm:cxn modelId="{1C9DC893-F979-3F42-95C3-D42A8FCEAEBB}" type="presOf" srcId="{20EB1923-1D9D-1345-865B-F74A352970B5}" destId="{3C6A7E5B-A201-2141-A92C-0BB77E5961A1}" srcOrd="0" destOrd="0" presId="urn:microsoft.com/office/officeart/2005/8/layout/vList2"/>
    <dgm:cxn modelId="{4407D8A5-2110-3A47-ABD9-DB867D09BE60}" srcId="{5287C550-7DAE-8048-87EF-D2A4F463FB69}" destId="{D88BACD4-51BB-9C40-8350-FB9AACACCE39}" srcOrd="1" destOrd="0" parTransId="{C526608F-A10A-244E-9F55-19B4E7EC3A3D}" sibTransId="{BA6FEA2F-DE4C-BC4A-9014-D42952E34D67}"/>
    <dgm:cxn modelId="{479C64A6-5D8A-E742-84CF-1628BD16FAB2}" type="presOf" srcId="{D88BACD4-51BB-9C40-8350-FB9AACACCE39}" destId="{8B6B6D2F-3BFF-6D4B-A012-1BC319C9CA14}" srcOrd="0" destOrd="0" presId="urn:microsoft.com/office/officeart/2005/8/layout/vList2"/>
    <dgm:cxn modelId="{C980BDE2-75D6-E04E-A3F1-4C05F051FD94}" srcId="{5287C550-7DAE-8048-87EF-D2A4F463FB69}" destId="{ACBE6A00-DB35-034D-A231-9AFE70C82967}" srcOrd="3" destOrd="0" parTransId="{CB8E681A-F2C9-644C-9623-C6DB5F3F9BB2}" sibTransId="{91FF61FA-1171-A441-81E5-27C0CDF063AC}"/>
    <dgm:cxn modelId="{440F26B6-D38C-C040-8C7B-B85D98989F1C}" type="presParOf" srcId="{5E67443D-DDE8-124D-A041-2E02062314DF}" destId="{AE4CBA17-631D-354D-82B3-D3506B33323D}" srcOrd="0" destOrd="0" presId="urn:microsoft.com/office/officeart/2005/8/layout/vList2"/>
    <dgm:cxn modelId="{A0A61542-1A19-6D4C-AA99-51B9E886C3AB}" type="presParOf" srcId="{5E67443D-DDE8-124D-A041-2E02062314DF}" destId="{CD862C1A-F8F4-7441-B364-FD2DA85B9353}" srcOrd="1" destOrd="0" presId="urn:microsoft.com/office/officeart/2005/8/layout/vList2"/>
    <dgm:cxn modelId="{896D37F8-50A5-954E-A4D6-BC5BB6E3414A}" type="presParOf" srcId="{5E67443D-DDE8-124D-A041-2E02062314DF}" destId="{8B6B6D2F-3BFF-6D4B-A012-1BC319C9CA14}" srcOrd="2" destOrd="0" presId="urn:microsoft.com/office/officeart/2005/8/layout/vList2"/>
    <dgm:cxn modelId="{D68B6F6D-22DE-E445-AA35-FD16BA9DAEA8}" type="presParOf" srcId="{5E67443D-DDE8-124D-A041-2E02062314DF}" destId="{CA47641D-3095-624E-B135-79B8D989428E}" srcOrd="3" destOrd="0" presId="urn:microsoft.com/office/officeart/2005/8/layout/vList2"/>
    <dgm:cxn modelId="{52D226E0-BC85-214E-8920-1B8692049675}" type="presParOf" srcId="{5E67443D-DDE8-124D-A041-2E02062314DF}" destId="{3C6A7E5B-A201-2141-A92C-0BB77E5961A1}" srcOrd="4" destOrd="0" presId="urn:microsoft.com/office/officeart/2005/8/layout/vList2"/>
    <dgm:cxn modelId="{1B63A072-5AC0-4A4F-AC0C-96C4955CA24F}" type="presParOf" srcId="{5E67443D-DDE8-124D-A041-2E02062314DF}" destId="{B62E7EF0-A724-0848-9EB4-F9081414103B}" srcOrd="5" destOrd="0" presId="urn:microsoft.com/office/officeart/2005/8/layout/vList2"/>
    <dgm:cxn modelId="{C7B2B487-DD4C-004F-9A49-0D50D652E668}" type="presParOf" srcId="{5E67443D-DDE8-124D-A041-2E02062314DF}" destId="{5AE53600-458D-3646-B3C8-6946E127AAD4}" srcOrd="6" destOrd="0" presId="urn:microsoft.com/office/officeart/2005/8/layout/vList2"/>
    <dgm:cxn modelId="{49E8F6A3-01F6-224B-8AE3-2F18560D18AB}" type="presParOf" srcId="{5E67443D-DDE8-124D-A041-2E02062314DF}" destId="{DC8EEFFD-CE79-A442-8739-FF6A7E8A15E1}" srcOrd="7" destOrd="0" presId="urn:microsoft.com/office/officeart/2005/8/layout/vList2"/>
    <dgm:cxn modelId="{D4411552-9ABE-FC41-8BAA-11A9895563EE}" type="presParOf" srcId="{5E67443D-DDE8-124D-A041-2E02062314DF}" destId="{0E51C439-E1D5-234D-BBD8-D4AE7E8C79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CE64E9-9005-D84C-A746-D3283DE48CF8}" type="doc">
      <dgm:prSet loTypeId="urn:microsoft.com/office/officeart/2005/8/layout/l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2ADB398-3BCB-124F-8578-FFEA7A79FD4A}">
      <dgm:prSet/>
      <dgm:spPr/>
      <dgm:t>
        <a:bodyPr/>
        <a:lstStyle/>
        <a:p>
          <a:r>
            <a:rPr lang="en-CA"/>
            <a:t>1. What are </a:t>
          </a:r>
          <a:r>
            <a:rPr lang="en-CA" i="1"/>
            <a:t>epigenetics</a:t>
          </a:r>
          <a:r>
            <a:rPr lang="en-CA"/>
            <a:t> &amp;  </a:t>
          </a:r>
          <a:r>
            <a:rPr lang="en-CA" i="1"/>
            <a:t>methylation? </a:t>
          </a:r>
          <a:endParaRPr lang="en-CA"/>
        </a:p>
      </dgm:t>
    </dgm:pt>
    <dgm:pt modelId="{E9564AE9-5A21-CF47-B613-13DC4A219663}" type="parTrans" cxnId="{524B2F11-A6BD-CC4D-9C47-CB45DF683C45}">
      <dgm:prSet/>
      <dgm:spPr/>
      <dgm:t>
        <a:bodyPr/>
        <a:lstStyle/>
        <a:p>
          <a:endParaRPr lang="en-US"/>
        </a:p>
      </dgm:t>
    </dgm:pt>
    <dgm:pt modelId="{0AE8E942-914D-224A-AB9F-540A7F9CD252}" type="sibTrans" cxnId="{524B2F11-A6BD-CC4D-9C47-CB45DF683C45}">
      <dgm:prSet/>
      <dgm:spPr/>
      <dgm:t>
        <a:bodyPr/>
        <a:lstStyle/>
        <a:p>
          <a:endParaRPr lang="en-US"/>
        </a:p>
      </dgm:t>
    </dgm:pt>
    <dgm:pt modelId="{6586C344-9B21-8C4A-A834-23DD77FB2A40}">
      <dgm:prSet/>
      <dgm:spPr/>
      <dgm:t>
        <a:bodyPr/>
        <a:lstStyle/>
        <a:p>
          <a:r>
            <a:rPr lang="en-CA" dirty="0"/>
            <a:t>2. Methylation aging clocks as a non-lethal method</a:t>
          </a:r>
        </a:p>
      </dgm:t>
    </dgm:pt>
    <dgm:pt modelId="{A5E65FEC-83F7-E44D-B80D-FB34A03886A5}" type="parTrans" cxnId="{9CF9B45E-BD63-D543-856E-6415BE2751E4}">
      <dgm:prSet/>
      <dgm:spPr/>
      <dgm:t>
        <a:bodyPr/>
        <a:lstStyle/>
        <a:p>
          <a:endParaRPr lang="en-US"/>
        </a:p>
      </dgm:t>
    </dgm:pt>
    <dgm:pt modelId="{C7E3C426-9405-E544-B139-462A7F324E8B}" type="sibTrans" cxnId="{9CF9B45E-BD63-D543-856E-6415BE2751E4}">
      <dgm:prSet/>
      <dgm:spPr/>
      <dgm:t>
        <a:bodyPr/>
        <a:lstStyle/>
        <a:p>
          <a:endParaRPr lang="en-US"/>
        </a:p>
      </dgm:t>
    </dgm:pt>
    <dgm:pt modelId="{E619D247-E93C-8E4B-88B4-D208DA260101}">
      <dgm:prSet/>
      <dgm:spPr/>
      <dgm:t>
        <a:bodyPr/>
        <a:lstStyle/>
        <a:p>
          <a:r>
            <a:rPr lang="en-CA"/>
            <a:t>3. Development of aging clocks for fish populations</a:t>
          </a:r>
        </a:p>
      </dgm:t>
    </dgm:pt>
    <dgm:pt modelId="{BCE80E0C-B1B8-4246-B6BC-EDC72F64E788}" type="parTrans" cxnId="{D7D3A48F-33BE-9E48-9576-D4BA26FD23B2}">
      <dgm:prSet/>
      <dgm:spPr/>
      <dgm:t>
        <a:bodyPr/>
        <a:lstStyle/>
        <a:p>
          <a:endParaRPr lang="en-US"/>
        </a:p>
      </dgm:t>
    </dgm:pt>
    <dgm:pt modelId="{FD42DF87-C4A1-B34A-BCA2-F4C2F86CFAEE}" type="sibTrans" cxnId="{D7D3A48F-33BE-9E48-9576-D4BA26FD23B2}">
      <dgm:prSet/>
      <dgm:spPr/>
      <dgm:t>
        <a:bodyPr/>
        <a:lstStyle/>
        <a:p>
          <a:endParaRPr lang="en-US"/>
        </a:p>
      </dgm:t>
    </dgm:pt>
    <dgm:pt modelId="{21A17EA5-A303-DE41-950F-3BA83076D936}">
      <dgm:prSet phldr="0"/>
      <dgm:spPr/>
      <dgm:t>
        <a:bodyPr/>
        <a:lstStyle/>
        <a:p>
          <a:pPr rtl="0"/>
          <a:r>
            <a:rPr lang="en-US">
              <a:latin typeface="Century Gothic"/>
            </a:rPr>
            <a:t>Broad and powerful mechanisms that provide researchers with an avenue to explore genetic differences </a:t>
          </a:r>
        </a:p>
      </dgm:t>
    </dgm:pt>
    <dgm:pt modelId="{C734ABA7-C28E-E24E-822D-089020C9CA5F}" type="parTrans" cxnId="{F19019C1-5E6A-C14F-93B3-C5191AE9AF61}">
      <dgm:prSet/>
      <dgm:spPr/>
      <dgm:t>
        <a:bodyPr/>
        <a:lstStyle/>
        <a:p>
          <a:endParaRPr lang="en-US"/>
        </a:p>
      </dgm:t>
    </dgm:pt>
    <dgm:pt modelId="{E5C5CBC2-61EC-7F45-8356-8201D6D9F78B}" type="sibTrans" cxnId="{F19019C1-5E6A-C14F-93B3-C5191AE9AF61}">
      <dgm:prSet/>
      <dgm:spPr/>
      <dgm:t>
        <a:bodyPr/>
        <a:lstStyle/>
        <a:p>
          <a:endParaRPr lang="en-US"/>
        </a:p>
      </dgm:t>
    </dgm:pt>
    <dgm:pt modelId="{9BCD2D60-5AD0-8F42-A4EC-256FFD56CC49}">
      <dgm:prSet/>
      <dgm:spPr/>
      <dgm:t>
        <a:bodyPr/>
        <a:lstStyle/>
        <a:p>
          <a:r>
            <a:rPr lang="en-US" dirty="0">
              <a:latin typeface="Century Gothic"/>
            </a:rPr>
            <a:t>Aging clocks can be calibrated and used for fish/species where structure-based aging is difficult</a:t>
          </a:r>
        </a:p>
      </dgm:t>
    </dgm:pt>
    <dgm:pt modelId="{E0E4638E-BF87-8441-9210-9C4387AA9814}" type="parTrans" cxnId="{A51CE041-EDCD-2446-8D48-1CDFC06BF177}">
      <dgm:prSet/>
      <dgm:spPr/>
      <dgm:t>
        <a:bodyPr/>
        <a:lstStyle/>
        <a:p>
          <a:endParaRPr lang="en-US"/>
        </a:p>
      </dgm:t>
    </dgm:pt>
    <dgm:pt modelId="{C96B11CE-8AA4-324E-AABC-6BCAB75118F3}" type="sibTrans" cxnId="{A51CE041-EDCD-2446-8D48-1CDFC06BF177}">
      <dgm:prSet/>
      <dgm:spPr/>
      <dgm:t>
        <a:bodyPr/>
        <a:lstStyle/>
        <a:p>
          <a:endParaRPr lang="en-US"/>
        </a:p>
      </dgm:t>
    </dgm:pt>
    <dgm:pt modelId="{58369C26-9383-D24E-91A3-1E2CCE9CCF50}">
      <dgm:prSet/>
      <dgm:spPr/>
      <dgm:t>
        <a:bodyPr/>
        <a:lstStyle/>
        <a:p>
          <a:r>
            <a:rPr lang="en-US" dirty="0">
              <a:latin typeface="Century Gothic"/>
            </a:rPr>
            <a:t>Small group of methylation sites can be used to estimate age for fish without whole-genome sequencing or otolith extraction </a:t>
          </a:r>
        </a:p>
      </dgm:t>
    </dgm:pt>
    <dgm:pt modelId="{22798E67-BC5C-E047-94B6-72058A517CF1}" type="parTrans" cxnId="{91413B5C-AA95-8147-98F9-FF6464F0DE65}">
      <dgm:prSet/>
      <dgm:spPr/>
      <dgm:t>
        <a:bodyPr/>
        <a:lstStyle/>
        <a:p>
          <a:endParaRPr lang="en-US"/>
        </a:p>
      </dgm:t>
    </dgm:pt>
    <dgm:pt modelId="{A5BE2827-2122-6C4E-89C1-90889694B2D7}" type="sibTrans" cxnId="{91413B5C-AA95-8147-98F9-FF6464F0DE65}">
      <dgm:prSet/>
      <dgm:spPr/>
      <dgm:t>
        <a:bodyPr/>
        <a:lstStyle/>
        <a:p>
          <a:endParaRPr lang="en-US"/>
        </a:p>
      </dgm:t>
    </dgm:pt>
    <dgm:pt modelId="{930836E3-35D4-6149-89C1-D56EB6BF94EE}" type="pres">
      <dgm:prSet presAssocID="{BDCE64E9-9005-D84C-A746-D3283DE48CF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A5C9F53-3839-A84B-AD34-0AA209A4E92B}" type="pres">
      <dgm:prSet presAssocID="{82ADB398-3BCB-124F-8578-FFEA7A79FD4A}" presName="horFlow" presStyleCnt="0"/>
      <dgm:spPr/>
    </dgm:pt>
    <dgm:pt modelId="{A6FB3B52-BAE2-A346-B01B-5D15BDADBA26}" type="pres">
      <dgm:prSet presAssocID="{82ADB398-3BCB-124F-8578-FFEA7A79FD4A}" presName="bigChev" presStyleLbl="node1" presStyleIdx="0" presStyleCnt="3"/>
      <dgm:spPr/>
    </dgm:pt>
    <dgm:pt modelId="{2644B6C4-3CAE-DA4A-8B0C-87B979512759}" type="pres">
      <dgm:prSet presAssocID="{C734ABA7-C28E-E24E-822D-089020C9CA5F}" presName="parTrans" presStyleCnt="0"/>
      <dgm:spPr/>
    </dgm:pt>
    <dgm:pt modelId="{EA48F19C-BB6E-494F-9617-712AE415C050}" type="pres">
      <dgm:prSet presAssocID="{21A17EA5-A303-DE41-950F-3BA83076D936}" presName="node" presStyleLbl="alignAccFollowNode1" presStyleIdx="0" presStyleCnt="3" custScaleX="258451">
        <dgm:presLayoutVars>
          <dgm:bulletEnabled val="1"/>
        </dgm:presLayoutVars>
      </dgm:prSet>
      <dgm:spPr/>
    </dgm:pt>
    <dgm:pt modelId="{E2DD19E5-90A7-5444-AA4F-DC749EDF0AC4}" type="pres">
      <dgm:prSet presAssocID="{82ADB398-3BCB-124F-8578-FFEA7A79FD4A}" presName="vSp" presStyleCnt="0"/>
      <dgm:spPr/>
    </dgm:pt>
    <dgm:pt modelId="{54F752BA-19BB-8A48-AC86-61B1A210F056}" type="pres">
      <dgm:prSet presAssocID="{6586C344-9B21-8C4A-A834-23DD77FB2A40}" presName="horFlow" presStyleCnt="0"/>
      <dgm:spPr/>
    </dgm:pt>
    <dgm:pt modelId="{C8F524F3-8BCB-FE44-9302-47080F66CF38}" type="pres">
      <dgm:prSet presAssocID="{6586C344-9B21-8C4A-A834-23DD77FB2A40}" presName="bigChev" presStyleLbl="node1" presStyleIdx="1" presStyleCnt="3"/>
      <dgm:spPr/>
    </dgm:pt>
    <dgm:pt modelId="{9C15AF25-5FA5-0041-96DC-3D4877927F29}" type="pres">
      <dgm:prSet presAssocID="{E0E4638E-BF87-8441-9210-9C4387AA9814}" presName="parTrans" presStyleCnt="0"/>
      <dgm:spPr/>
    </dgm:pt>
    <dgm:pt modelId="{1803DF0A-CCA8-0448-A724-E67AEBE52B2F}" type="pres">
      <dgm:prSet presAssocID="{9BCD2D60-5AD0-8F42-A4EC-256FFD56CC49}" presName="node" presStyleLbl="alignAccFollowNode1" presStyleIdx="1" presStyleCnt="3" custScaleX="258836">
        <dgm:presLayoutVars>
          <dgm:bulletEnabled val="1"/>
        </dgm:presLayoutVars>
      </dgm:prSet>
      <dgm:spPr/>
    </dgm:pt>
    <dgm:pt modelId="{0361F80C-67F2-AA4A-8EBD-328E151FBACE}" type="pres">
      <dgm:prSet presAssocID="{6586C344-9B21-8C4A-A834-23DD77FB2A40}" presName="vSp" presStyleCnt="0"/>
      <dgm:spPr/>
    </dgm:pt>
    <dgm:pt modelId="{9F524B46-1AE1-A040-BEEA-E5071F36C5F0}" type="pres">
      <dgm:prSet presAssocID="{E619D247-E93C-8E4B-88B4-D208DA260101}" presName="horFlow" presStyleCnt="0"/>
      <dgm:spPr/>
    </dgm:pt>
    <dgm:pt modelId="{176503B5-5DC7-4646-BCEB-38466CFA7A18}" type="pres">
      <dgm:prSet presAssocID="{E619D247-E93C-8E4B-88B4-D208DA260101}" presName="bigChev" presStyleLbl="node1" presStyleIdx="2" presStyleCnt="3" custLinFactNeighborY="1008"/>
      <dgm:spPr/>
    </dgm:pt>
    <dgm:pt modelId="{C084F0B3-EA2B-3244-9904-2C2FB7131DD6}" type="pres">
      <dgm:prSet presAssocID="{22798E67-BC5C-E047-94B6-72058A517CF1}" presName="parTrans" presStyleCnt="0"/>
      <dgm:spPr/>
    </dgm:pt>
    <dgm:pt modelId="{E300B808-A232-7946-A3EF-5E95201E4425}" type="pres">
      <dgm:prSet presAssocID="{58369C26-9383-D24E-91A3-1E2CCE9CCF50}" presName="node" presStyleLbl="alignAccFollowNode1" presStyleIdx="2" presStyleCnt="3" custScaleX="256814">
        <dgm:presLayoutVars>
          <dgm:bulletEnabled val="1"/>
        </dgm:presLayoutVars>
      </dgm:prSet>
      <dgm:spPr/>
    </dgm:pt>
  </dgm:ptLst>
  <dgm:cxnLst>
    <dgm:cxn modelId="{486DD50E-26B1-1446-95E8-CBEE23662CB7}" type="presOf" srcId="{82ADB398-3BCB-124F-8578-FFEA7A79FD4A}" destId="{A6FB3B52-BAE2-A346-B01B-5D15BDADBA26}" srcOrd="0" destOrd="0" presId="urn:microsoft.com/office/officeart/2005/8/layout/lProcess3"/>
    <dgm:cxn modelId="{524B2F11-A6BD-CC4D-9C47-CB45DF683C45}" srcId="{BDCE64E9-9005-D84C-A746-D3283DE48CF8}" destId="{82ADB398-3BCB-124F-8578-FFEA7A79FD4A}" srcOrd="0" destOrd="0" parTransId="{E9564AE9-5A21-CF47-B613-13DC4A219663}" sibTransId="{0AE8E942-914D-224A-AB9F-540A7F9CD252}"/>
    <dgm:cxn modelId="{CC4AE12C-0F09-0648-9938-15B098694354}" type="presOf" srcId="{E619D247-E93C-8E4B-88B4-D208DA260101}" destId="{176503B5-5DC7-4646-BCEB-38466CFA7A18}" srcOrd="0" destOrd="0" presId="urn:microsoft.com/office/officeart/2005/8/layout/lProcess3"/>
    <dgm:cxn modelId="{A51CE041-EDCD-2446-8D48-1CDFC06BF177}" srcId="{6586C344-9B21-8C4A-A834-23DD77FB2A40}" destId="{9BCD2D60-5AD0-8F42-A4EC-256FFD56CC49}" srcOrd="0" destOrd="0" parTransId="{E0E4638E-BF87-8441-9210-9C4387AA9814}" sibTransId="{C96B11CE-8AA4-324E-AABC-6BCAB75118F3}"/>
    <dgm:cxn modelId="{4C3DE446-A005-944A-965F-4C8D3AC4D128}" type="presOf" srcId="{BDCE64E9-9005-D84C-A746-D3283DE48CF8}" destId="{930836E3-35D4-6149-89C1-D56EB6BF94EE}" srcOrd="0" destOrd="0" presId="urn:microsoft.com/office/officeart/2005/8/layout/lProcess3"/>
    <dgm:cxn modelId="{AF804052-16A7-024B-981F-8B8C87DCAF73}" type="presOf" srcId="{6586C344-9B21-8C4A-A834-23DD77FB2A40}" destId="{C8F524F3-8BCB-FE44-9302-47080F66CF38}" srcOrd="0" destOrd="0" presId="urn:microsoft.com/office/officeart/2005/8/layout/lProcess3"/>
    <dgm:cxn modelId="{91413B5C-AA95-8147-98F9-FF6464F0DE65}" srcId="{E619D247-E93C-8E4B-88B4-D208DA260101}" destId="{58369C26-9383-D24E-91A3-1E2CCE9CCF50}" srcOrd="0" destOrd="0" parTransId="{22798E67-BC5C-E047-94B6-72058A517CF1}" sibTransId="{A5BE2827-2122-6C4E-89C1-90889694B2D7}"/>
    <dgm:cxn modelId="{9CF9B45E-BD63-D543-856E-6415BE2751E4}" srcId="{BDCE64E9-9005-D84C-A746-D3283DE48CF8}" destId="{6586C344-9B21-8C4A-A834-23DD77FB2A40}" srcOrd="1" destOrd="0" parTransId="{A5E65FEC-83F7-E44D-B80D-FB34A03886A5}" sibTransId="{C7E3C426-9405-E544-B139-462A7F324E8B}"/>
    <dgm:cxn modelId="{24134C8B-581B-5B41-96E6-1EE70993FD3A}" type="presOf" srcId="{21A17EA5-A303-DE41-950F-3BA83076D936}" destId="{EA48F19C-BB6E-494F-9617-712AE415C050}" srcOrd="0" destOrd="0" presId="urn:microsoft.com/office/officeart/2005/8/layout/lProcess3"/>
    <dgm:cxn modelId="{D7D3A48F-33BE-9E48-9576-D4BA26FD23B2}" srcId="{BDCE64E9-9005-D84C-A746-D3283DE48CF8}" destId="{E619D247-E93C-8E4B-88B4-D208DA260101}" srcOrd="2" destOrd="0" parTransId="{BCE80E0C-B1B8-4246-B6BC-EDC72F64E788}" sibTransId="{FD42DF87-C4A1-B34A-BCA2-F4C2F86CFAEE}"/>
    <dgm:cxn modelId="{5BF267AD-10E6-0348-A115-D077AE6C2259}" type="presOf" srcId="{9BCD2D60-5AD0-8F42-A4EC-256FFD56CC49}" destId="{1803DF0A-CCA8-0448-A724-E67AEBE52B2F}" srcOrd="0" destOrd="0" presId="urn:microsoft.com/office/officeart/2005/8/layout/lProcess3"/>
    <dgm:cxn modelId="{F19019C1-5E6A-C14F-93B3-C5191AE9AF61}" srcId="{82ADB398-3BCB-124F-8578-FFEA7A79FD4A}" destId="{21A17EA5-A303-DE41-950F-3BA83076D936}" srcOrd="0" destOrd="0" parTransId="{C734ABA7-C28E-E24E-822D-089020C9CA5F}" sibTransId="{E5C5CBC2-61EC-7F45-8356-8201D6D9F78B}"/>
    <dgm:cxn modelId="{4C1B8DF9-7422-1C4A-8E2C-C791AA69C5B2}" type="presOf" srcId="{58369C26-9383-D24E-91A3-1E2CCE9CCF50}" destId="{E300B808-A232-7946-A3EF-5E95201E4425}" srcOrd="0" destOrd="0" presId="urn:microsoft.com/office/officeart/2005/8/layout/lProcess3"/>
    <dgm:cxn modelId="{BC75079E-38BA-0846-A7F3-D1E30C63D668}" type="presParOf" srcId="{930836E3-35D4-6149-89C1-D56EB6BF94EE}" destId="{4A5C9F53-3839-A84B-AD34-0AA209A4E92B}" srcOrd="0" destOrd="0" presId="urn:microsoft.com/office/officeart/2005/8/layout/lProcess3"/>
    <dgm:cxn modelId="{07854C92-5F02-FA49-B52A-33431D4BB2ED}" type="presParOf" srcId="{4A5C9F53-3839-A84B-AD34-0AA209A4E92B}" destId="{A6FB3B52-BAE2-A346-B01B-5D15BDADBA26}" srcOrd="0" destOrd="0" presId="urn:microsoft.com/office/officeart/2005/8/layout/lProcess3"/>
    <dgm:cxn modelId="{B5456618-80A5-8547-9DD0-9E70A59A6103}" type="presParOf" srcId="{4A5C9F53-3839-A84B-AD34-0AA209A4E92B}" destId="{2644B6C4-3CAE-DA4A-8B0C-87B979512759}" srcOrd="1" destOrd="0" presId="urn:microsoft.com/office/officeart/2005/8/layout/lProcess3"/>
    <dgm:cxn modelId="{6BD8D994-939D-7E45-8B76-D988F69CD5DC}" type="presParOf" srcId="{4A5C9F53-3839-A84B-AD34-0AA209A4E92B}" destId="{EA48F19C-BB6E-494F-9617-712AE415C050}" srcOrd="2" destOrd="0" presId="urn:microsoft.com/office/officeart/2005/8/layout/lProcess3"/>
    <dgm:cxn modelId="{5FEFF38C-1283-EE4A-B5C0-7BBD467E71F8}" type="presParOf" srcId="{930836E3-35D4-6149-89C1-D56EB6BF94EE}" destId="{E2DD19E5-90A7-5444-AA4F-DC749EDF0AC4}" srcOrd="1" destOrd="0" presId="urn:microsoft.com/office/officeart/2005/8/layout/lProcess3"/>
    <dgm:cxn modelId="{E9EE1499-7140-0A4B-87C5-0626C1A7FB2F}" type="presParOf" srcId="{930836E3-35D4-6149-89C1-D56EB6BF94EE}" destId="{54F752BA-19BB-8A48-AC86-61B1A210F056}" srcOrd="2" destOrd="0" presId="urn:microsoft.com/office/officeart/2005/8/layout/lProcess3"/>
    <dgm:cxn modelId="{1714327C-E87F-7C43-8322-6AD6875E6131}" type="presParOf" srcId="{54F752BA-19BB-8A48-AC86-61B1A210F056}" destId="{C8F524F3-8BCB-FE44-9302-47080F66CF38}" srcOrd="0" destOrd="0" presId="urn:microsoft.com/office/officeart/2005/8/layout/lProcess3"/>
    <dgm:cxn modelId="{4BB3AD62-8A73-E74E-9E97-36F87F49C69B}" type="presParOf" srcId="{54F752BA-19BB-8A48-AC86-61B1A210F056}" destId="{9C15AF25-5FA5-0041-96DC-3D4877927F29}" srcOrd="1" destOrd="0" presId="urn:microsoft.com/office/officeart/2005/8/layout/lProcess3"/>
    <dgm:cxn modelId="{39BA7B53-5EE9-7E45-A783-09EEBABB083B}" type="presParOf" srcId="{54F752BA-19BB-8A48-AC86-61B1A210F056}" destId="{1803DF0A-CCA8-0448-A724-E67AEBE52B2F}" srcOrd="2" destOrd="0" presId="urn:microsoft.com/office/officeart/2005/8/layout/lProcess3"/>
    <dgm:cxn modelId="{7DA6545F-38F8-0E49-B51F-D175E14CA566}" type="presParOf" srcId="{930836E3-35D4-6149-89C1-D56EB6BF94EE}" destId="{0361F80C-67F2-AA4A-8EBD-328E151FBACE}" srcOrd="3" destOrd="0" presId="urn:microsoft.com/office/officeart/2005/8/layout/lProcess3"/>
    <dgm:cxn modelId="{D8E79635-071C-1346-95B4-15E48CEF74A9}" type="presParOf" srcId="{930836E3-35D4-6149-89C1-D56EB6BF94EE}" destId="{9F524B46-1AE1-A040-BEEA-E5071F36C5F0}" srcOrd="4" destOrd="0" presId="urn:microsoft.com/office/officeart/2005/8/layout/lProcess3"/>
    <dgm:cxn modelId="{434520E7-53A4-9947-9D16-EA43916F15E6}" type="presParOf" srcId="{9F524B46-1AE1-A040-BEEA-E5071F36C5F0}" destId="{176503B5-5DC7-4646-BCEB-38466CFA7A18}" srcOrd="0" destOrd="0" presId="urn:microsoft.com/office/officeart/2005/8/layout/lProcess3"/>
    <dgm:cxn modelId="{B5E74B54-AEEC-BA4C-93F3-ABBC894C490F}" type="presParOf" srcId="{9F524B46-1AE1-A040-BEEA-E5071F36C5F0}" destId="{C084F0B3-EA2B-3244-9904-2C2FB7131DD6}" srcOrd="1" destOrd="0" presId="urn:microsoft.com/office/officeart/2005/8/layout/lProcess3"/>
    <dgm:cxn modelId="{83E2B750-3BA4-F44F-B373-591957565BC7}" type="presParOf" srcId="{9F524B46-1AE1-A040-BEEA-E5071F36C5F0}" destId="{E300B808-A232-7946-A3EF-5E95201E442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55613-86B6-174F-A87F-E7D0083B8445}">
      <dsp:nvSpPr>
        <dsp:cNvPr id="0" name=""/>
        <dsp:cNvSpPr/>
      </dsp:nvSpPr>
      <dsp:spPr>
        <a:xfrm>
          <a:off x="3470227" y="942189"/>
          <a:ext cx="7248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484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761" y="984132"/>
        <a:ext cx="37772" cy="7554"/>
      </dsp:txXfrm>
    </dsp:sp>
    <dsp:sp modelId="{B6E0293A-CA68-DA49-83FB-2AF259563030}">
      <dsp:nvSpPr>
        <dsp:cNvPr id="0" name=""/>
        <dsp:cNvSpPr/>
      </dsp:nvSpPr>
      <dsp:spPr>
        <a:xfrm>
          <a:off x="187498" y="2551"/>
          <a:ext cx="3284528" cy="19707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45" tIns="168940" rIns="160945" bIns="16894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Gothic"/>
            </a:rPr>
            <a:t>1. Select known-age fish</a:t>
          </a:r>
        </a:p>
      </dsp:txBody>
      <dsp:txXfrm>
        <a:off x="187498" y="2551"/>
        <a:ext cx="3284528" cy="1970716"/>
      </dsp:txXfrm>
    </dsp:sp>
    <dsp:sp modelId="{52F2C43D-8D57-9142-8B88-EB0BC7531FCC}">
      <dsp:nvSpPr>
        <dsp:cNvPr id="0" name=""/>
        <dsp:cNvSpPr/>
      </dsp:nvSpPr>
      <dsp:spPr>
        <a:xfrm>
          <a:off x="7510196" y="942189"/>
          <a:ext cx="7248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4841" y="45720"/>
              </a:lnTo>
            </a:path>
          </a:pathLst>
        </a:custGeom>
        <a:noFill/>
        <a:ln w="12700" cap="flat" cmpd="sng" algn="ctr">
          <a:solidFill>
            <a:schemeClr val="accent5">
              <a:hueOff val="6200561"/>
              <a:satOff val="-2368"/>
              <a:lumOff val="-7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53731" y="984132"/>
        <a:ext cx="37772" cy="7554"/>
      </dsp:txXfrm>
    </dsp:sp>
    <dsp:sp modelId="{3B4A6C0D-1411-D842-AE41-40750393027C}">
      <dsp:nvSpPr>
        <dsp:cNvPr id="0" name=""/>
        <dsp:cNvSpPr/>
      </dsp:nvSpPr>
      <dsp:spPr>
        <a:xfrm>
          <a:off x="4227468" y="2551"/>
          <a:ext cx="3284528" cy="1970716"/>
        </a:xfrm>
        <a:prstGeom prst="rect">
          <a:avLst/>
        </a:prstGeom>
        <a:solidFill>
          <a:schemeClr val="accent5">
            <a:hueOff val="4650421"/>
            <a:satOff val="-1776"/>
            <a:lumOff val="-5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45" tIns="168940" rIns="160945" bIns="16894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Gothic"/>
            </a:rPr>
            <a:t>2. Methylation sequencing</a:t>
          </a:r>
        </a:p>
      </dsp:txBody>
      <dsp:txXfrm>
        <a:off x="4227468" y="2551"/>
        <a:ext cx="3284528" cy="1970716"/>
      </dsp:txXfrm>
    </dsp:sp>
    <dsp:sp modelId="{8695FE64-208E-7B48-92E0-50FA944BF623}">
      <dsp:nvSpPr>
        <dsp:cNvPr id="0" name=""/>
        <dsp:cNvSpPr/>
      </dsp:nvSpPr>
      <dsp:spPr>
        <a:xfrm>
          <a:off x="1829762" y="1971468"/>
          <a:ext cx="8079939" cy="724841"/>
        </a:xfrm>
        <a:custGeom>
          <a:avLst/>
          <a:gdLst/>
          <a:ahLst/>
          <a:cxnLst/>
          <a:rect l="0" t="0" r="0" b="0"/>
          <a:pathLst>
            <a:path>
              <a:moveTo>
                <a:pt x="8079939" y="0"/>
              </a:moveTo>
              <a:lnTo>
                <a:pt x="8079939" y="379520"/>
              </a:lnTo>
              <a:lnTo>
                <a:pt x="0" y="379520"/>
              </a:lnTo>
              <a:lnTo>
                <a:pt x="0" y="724841"/>
              </a:lnTo>
            </a:path>
          </a:pathLst>
        </a:custGeom>
        <a:noFill/>
        <a:ln w="12700" cap="flat" cmpd="sng" algn="ctr">
          <a:solidFill>
            <a:schemeClr val="accent5">
              <a:hueOff val="12401122"/>
              <a:satOff val="-4736"/>
              <a:lumOff val="-143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6853" y="2330111"/>
        <a:ext cx="405758" cy="7554"/>
      </dsp:txXfrm>
    </dsp:sp>
    <dsp:sp modelId="{2814A2E1-DF39-D346-A74B-0C678DB44EDE}">
      <dsp:nvSpPr>
        <dsp:cNvPr id="0" name=""/>
        <dsp:cNvSpPr/>
      </dsp:nvSpPr>
      <dsp:spPr>
        <a:xfrm>
          <a:off x="8267437" y="2551"/>
          <a:ext cx="3284528" cy="1970716"/>
        </a:xfrm>
        <a:prstGeom prst="rect">
          <a:avLst/>
        </a:prstGeom>
        <a:solidFill>
          <a:schemeClr val="accent5">
            <a:hueOff val="9300841"/>
            <a:satOff val="-3552"/>
            <a:lumOff val="-1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45" tIns="168940" rIns="160945" bIns="16894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Gothic"/>
            </a:rPr>
            <a:t>3. Selecting sites correlated with age</a:t>
          </a:r>
        </a:p>
      </dsp:txBody>
      <dsp:txXfrm>
        <a:off x="8267437" y="2551"/>
        <a:ext cx="3284528" cy="1970716"/>
      </dsp:txXfrm>
    </dsp:sp>
    <dsp:sp modelId="{E8542FC5-7794-4241-80F7-2BFAFB59817A}">
      <dsp:nvSpPr>
        <dsp:cNvPr id="0" name=""/>
        <dsp:cNvSpPr/>
      </dsp:nvSpPr>
      <dsp:spPr>
        <a:xfrm>
          <a:off x="3470227" y="3668348"/>
          <a:ext cx="7248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4841" y="45720"/>
              </a:lnTo>
            </a:path>
          </a:pathLst>
        </a:custGeom>
        <a:noFill/>
        <a:ln w="12700" cap="flat" cmpd="sng" algn="ctr">
          <a:solidFill>
            <a:schemeClr val="accent5">
              <a:hueOff val="18601683"/>
              <a:satOff val="-7104"/>
              <a:lumOff val="-215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761" y="3710290"/>
        <a:ext cx="37772" cy="7554"/>
      </dsp:txXfrm>
    </dsp:sp>
    <dsp:sp modelId="{50F96C58-7521-0843-841D-7E1CE62CDE17}">
      <dsp:nvSpPr>
        <dsp:cNvPr id="0" name=""/>
        <dsp:cNvSpPr/>
      </dsp:nvSpPr>
      <dsp:spPr>
        <a:xfrm>
          <a:off x="187498" y="2728709"/>
          <a:ext cx="3284528" cy="1970716"/>
        </a:xfrm>
        <a:prstGeom prst="rect">
          <a:avLst/>
        </a:prstGeom>
        <a:solidFill>
          <a:schemeClr val="accent5">
            <a:hueOff val="13951262"/>
            <a:satOff val="-5328"/>
            <a:lumOff val="-16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45" tIns="168940" rIns="160945" bIns="16894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Gothic"/>
            </a:rPr>
            <a:t>4. Sequencing of unknown-age fish at aging sites</a:t>
          </a:r>
        </a:p>
      </dsp:txBody>
      <dsp:txXfrm>
        <a:off x="187498" y="2728709"/>
        <a:ext cx="3284528" cy="1970716"/>
      </dsp:txXfrm>
    </dsp:sp>
    <dsp:sp modelId="{5F9206A2-FEE6-504B-B61E-E05483958FCB}">
      <dsp:nvSpPr>
        <dsp:cNvPr id="0" name=""/>
        <dsp:cNvSpPr/>
      </dsp:nvSpPr>
      <dsp:spPr>
        <a:xfrm>
          <a:off x="4227468" y="2728709"/>
          <a:ext cx="3284528" cy="1970716"/>
        </a:xfrm>
        <a:prstGeom prst="rect">
          <a:avLst/>
        </a:prstGeom>
        <a:solidFill>
          <a:schemeClr val="accent5">
            <a:hueOff val="18601683"/>
            <a:satOff val="-7104"/>
            <a:lumOff val="-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45" tIns="168940" rIns="160945" bIns="16894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Gothic"/>
            </a:rPr>
            <a:t>5. Age estimation of unknown-age fish</a:t>
          </a:r>
        </a:p>
      </dsp:txBody>
      <dsp:txXfrm>
        <a:off x="4227468" y="2728709"/>
        <a:ext cx="3284528" cy="197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CBA17-631D-354D-82B3-D3506B33323D}">
      <dsp:nvSpPr>
        <dsp:cNvPr id="0" name=""/>
        <dsp:cNvSpPr/>
      </dsp:nvSpPr>
      <dsp:spPr>
        <a:xfrm>
          <a:off x="0" y="40005"/>
          <a:ext cx="100583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Non-lethal samples</a:t>
          </a:r>
          <a:endParaRPr lang="en-CA" sz="3000" kern="1200" dirty="0"/>
        </a:p>
      </dsp:txBody>
      <dsp:txXfrm>
        <a:off x="35125" y="75130"/>
        <a:ext cx="9988149" cy="649299"/>
      </dsp:txXfrm>
    </dsp:sp>
    <dsp:sp modelId="{8B6B6D2F-3BFF-6D4B-A012-1BC319C9CA14}">
      <dsp:nvSpPr>
        <dsp:cNvPr id="0" name=""/>
        <dsp:cNvSpPr/>
      </dsp:nvSpPr>
      <dsp:spPr>
        <a:xfrm>
          <a:off x="0" y="845955"/>
          <a:ext cx="10058399" cy="719549"/>
        </a:xfrm>
        <a:prstGeom prst="roundRect">
          <a:avLst/>
        </a:prstGeom>
        <a:solidFill>
          <a:schemeClr val="accent5">
            <a:hueOff val="4650421"/>
            <a:satOff val="-1776"/>
            <a:lumOff val="-5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Hard to age species</a:t>
          </a:r>
          <a:endParaRPr lang="en-CA" sz="3000" kern="1200"/>
        </a:p>
      </dsp:txBody>
      <dsp:txXfrm>
        <a:off x="35125" y="881080"/>
        <a:ext cx="9988149" cy="649299"/>
      </dsp:txXfrm>
    </dsp:sp>
    <dsp:sp modelId="{3C6A7E5B-A201-2141-A92C-0BB77E5961A1}">
      <dsp:nvSpPr>
        <dsp:cNvPr id="0" name=""/>
        <dsp:cNvSpPr/>
      </dsp:nvSpPr>
      <dsp:spPr>
        <a:xfrm>
          <a:off x="0" y="1651904"/>
          <a:ext cx="10058399" cy="719549"/>
        </a:xfrm>
        <a:prstGeom prst="roundRect">
          <a:avLst/>
        </a:prstGeom>
        <a:solidFill>
          <a:schemeClr val="accent5">
            <a:hueOff val="9300841"/>
            <a:satOff val="-3552"/>
            <a:lumOff val="-1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Additional age data for stock assessment models</a:t>
          </a:r>
          <a:endParaRPr lang="en-CA" sz="3000" kern="1200"/>
        </a:p>
      </dsp:txBody>
      <dsp:txXfrm>
        <a:off x="35125" y="1687029"/>
        <a:ext cx="9988149" cy="649299"/>
      </dsp:txXfrm>
    </dsp:sp>
    <dsp:sp modelId="{5AE53600-458D-3646-B3C8-6946E127AAD4}">
      <dsp:nvSpPr>
        <dsp:cNvPr id="0" name=""/>
        <dsp:cNvSpPr/>
      </dsp:nvSpPr>
      <dsp:spPr>
        <a:xfrm>
          <a:off x="0" y="2457855"/>
          <a:ext cx="10058399" cy="719549"/>
        </a:xfrm>
        <a:prstGeom prst="roundRect">
          <a:avLst/>
        </a:prstGeom>
        <a:solidFill>
          <a:schemeClr val="accent5">
            <a:hueOff val="13951262"/>
            <a:satOff val="-5328"/>
            <a:lumOff val="-16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Cross-validation with other techniques?</a:t>
          </a:r>
          <a:endParaRPr lang="en-CA" sz="3000" kern="1200" dirty="0"/>
        </a:p>
      </dsp:txBody>
      <dsp:txXfrm>
        <a:off x="35125" y="2492980"/>
        <a:ext cx="9988149" cy="649299"/>
      </dsp:txXfrm>
    </dsp:sp>
    <dsp:sp modelId="{0E51C439-E1D5-234D-BBD8-D4AE7E8C7983}">
      <dsp:nvSpPr>
        <dsp:cNvPr id="0" name=""/>
        <dsp:cNvSpPr/>
      </dsp:nvSpPr>
      <dsp:spPr>
        <a:xfrm>
          <a:off x="0" y="3263805"/>
          <a:ext cx="10058399" cy="719549"/>
        </a:xfrm>
        <a:prstGeom prst="roundRect">
          <a:avLst/>
        </a:prstGeom>
        <a:solidFill>
          <a:schemeClr val="accent5">
            <a:hueOff val="18601683"/>
            <a:satOff val="-7104"/>
            <a:lumOff val="-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 dirty="0"/>
            <a:t>Other management applications?</a:t>
          </a:r>
        </a:p>
      </dsp:txBody>
      <dsp:txXfrm>
        <a:off x="35125" y="3298930"/>
        <a:ext cx="9988149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B3B52-BAE2-A346-B01B-5D15BDADBA26}">
      <dsp:nvSpPr>
        <dsp:cNvPr id="0" name=""/>
        <dsp:cNvSpPr/>
      </dsp:nvSpPr>
      <dsp:spPr>
        <a:xfrm>
          <a:off x="404095" y="939"/>
          <a:ext cx="3064668" cy="122586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1. What are </a:t>
          </a:r>
          <a:r>
            <a:rPr lang="en-CA" sz="2100" i="1" kern="1200"/>
            <a:t>epigenetics</a:t>
          </a:r>
          <a:r>
            <a:rPr lang="en-CA" sz="2100" kern="1200"/>
            <a:t> &amp;  </a:t>
          </a:r>
          <a:r>
            <a:rPr lang="en-CA" sz="2100" i="1" kern="1200"/>
            <a:t>methylation? </a:t>
          </a:r>
          <a:endParaRPr lang="en-CA" sz="2100" kern="1200"/>
        </a:p>
      </dsp:txBody>
      <dsp:txXfrm>
        <a:off x="1017029" y="939"/>
        <a:ext cx="1838801" cy="1225867"/>
      </dsp:txXfrm>
    </dsp:sp>
    <dsp:sp modelId="{EA48F19C-BB6E-494F-9617-712AE415C050}">
      <dsp:nvSpPr>
        <dsp:cNvPr id="0" name=""/>
        <dsp:cNvSpPr/>
      </dsp:nvSpPr>
      <dsp:spPr>
        <a:xfrm>
          <a:off x="3070357" y="105138"/>
          <a:ext cx="6574152" cy="1017469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/>
            </a:rPr>
            <a:t>Broad and powerful mechanisms that provide researchers with an avenue to explore genetic differences </a:t>
          </a:r>
        </a:p>
      </dsp:txBody>
      <dsp:txXfrm>
        <a:off x="3579092" y="105138"/>
        <a:ext cx="5556683" cy="1017469"/>
      </dsp:txXfrm>
    </dsp:sp>
    <dsp:sp modelId="{C8F524F3-8BCB-FE44-9302-47080F66CF38}">
      <dsp:nvSpPr>
        <dsp:cNvPr id="0" name=""/>
        <dsp:cNvSpPr/>
      </dsp:nvSpPr>
      <dsp:spPr>
        <a:xfrm>
          <a:off x="404095" y="1398428"/>
          <a:ext cx="3064668" cy="122586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2. Methylation aging clocks as a non-lethal method</a:t>
          </a:r>
        </a:p>
      </dsp:txBody>
      <dsp:txXfrm>
        <a:off x="1017029" y="1398428"/>
        <a:ext cx="1838801" cy="1225867"/>
      </dsp:txXfrm>
    </dsp:sp>
    <dsp:sp modelId="{1803DF0A-CCA8-0448-A724-E67AEBE52B2F}">
      <dsp:nvSpPr>
        <dsp:cNvPr id="0" name=""/>
        <dsp:cNvSpPr/>
      </dsp:nvSpPr>
      <dsp:spPr>
        <a:xfrm>
          <a:off x="3070357" y="1502627"/>
          <a:ext cx="6583946" cy="1017469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/>
            </a:rPr>
            <a:t>Aging clocks can be calibrated and used for fish/species where structure-based aging is difficult</a:t>
          </a:r>
        </a:p>
      </dsp:txBody>
      <dsp:txXfrm>
        <a:off x="3579092" y="1502627"/>
        <a:ext cx="5566477" cy="1017469"/>
      </dsp:txXfrm>
    </dsp:sp>
    <dsp:sp modelId="{176503B5-5DC7-4646-BCEB-38466CFA7A18}">
      <dsp:nvSpPr>
        <dsp:cNvPr id="0" name=""/>
        <dsp:cNvSpPr/>
      </dsp:nvSpPr>
      <dsp:spPr>
        <a:xfrm>
          <a:off x="404095" y="2796857"/>
          <a:ext cx="3064668" cy="122586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3. Development of aging clocks for fish populations</a:t>
          </a:r>
        </a:p>
      </dsp:txBody>
      <dsp:txXfrm>
        <a:off x="1017029" y="2796857"/>
        <a:ext cx="1838801" cy="1225867"/>
      </dsp:txXfrm>
    </dsp:sp>
    <dsp:sp modelId="{E300B808-A232-7946-A3EF-5E95201E4425}">
      <dsp:nvSpPr>
        <dsp:cNvPr id="0" name=""/>
        <dsp:cNvSpPr/>
      </dsp:nvSpPr>
      <dsp:spPr>
        <a:xfrm>
          <a:off x="3070357" y="2900116"/>
          <a:ext cx="6532513" cy="1017469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/>
            </a:rPr>
            <a:t>Small group of methylation sites can be used to estimate age for fish without whole-genome sequencing or otolith extraction </a:t>
          </a:r>
        </a:p>
      </dsp:txBody>
      <dsp:txXfrm>
        <a:off x="3579092" y="2900116"/>
        <a:ext cx="5515044" cy="1017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DF9C-8396-4E9F-AA69-C409A96DAF29}" type="datetimeFigureOut"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793B0-3760-4F5A-957B-F38BB9BDA9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GB"/>
              <a:t>Need otolith or hatchery data for known ages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GB"/>
              <a:t>Method uses known age data generated from known sources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GB"/>
              <a:t>Uses selected markers for age identification in unknown individuals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93B0-3760-4F5A-957B-F38BB9BDA960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59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6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6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13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3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6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8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opher.corriveau@dal.ca" TargetMode="External"/><Relationship Id="rId2" Type="http://schemas.openxmlformats.org/officeDocument/2006/relationships/hyperlink" Target="mailto:emweise@dal.c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394D-1868-2CA4-C2C1-80556B9EC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58952"/>
            <a:ext cx="10058400" cy="3566160"/>
          </a:xfrm>
        </p:spPr>
        <p:txBody>
          <a:bodyPr/>
          <a:lstStyle/>
          <a:p>
            <a:r>
              <a:rPr lang="en-CA" dirty="0">
                <a:latin typeface="Century Gothic"/>
              </a:rPr>
              <a:t>Developing Aging Clocks for Fish Using DNA Methylation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4D1AA-A3E8-4659-35FE-5CEE1B269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22848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CA" dirty="0">
                <a:latin typeface="+mn-lt"/>
              </a:rPr>
              <a:t>Ellen m. Weise (</a:t>
            </a:r>
            <a:r>
              <a:rPr lang="en-CA" cap="none" dirty="0">
                <a:latin typeface="+mn-lt"/>
                <a:hlinkClick r:id="rId2"/>
              </a:rPr>
              <a:t>emweise@dal.ca</a:t>
            </a:r>
            <a:r>
              <a:rPr lang="en-CA" cap="none" dirty="0">
                <a:latin typeface="+mn-lt"/>
              </a:rPr>
              <a:t>, @</a:t>
            </a:r>
            <a:r>
              <a:rPr lang="en-CA" cap="none" dirty="0" err="1">
                <a:latin typeface="+mn-lt"/>
              </a:rPr>
              <a:t>allelellie</a:t>
            </a:r>
            <a:r>
              <a:rPr lang="en-CA" dirty="0">
                <a:latin typeface="+mn-lt"/>
              </a:rPr>
              <a:t>) &amp;</a:t>
            </a:r>
          </a:p>
          <a:p>
            <a:r>
              <a:rPr lang="en-CA" dirty="0">
                <a:latin typeface="+mn-lt"/>
              </a:rPr>
              <a:t>Christopher Corriveau (</a:t>
            </a:r>
            <a:r>
              <a:rPr lang="en-CA" cap="none" dirty="0">
                <a:latin typeface="+mn-lt"/>
                <a:hlinkClick r:id="rId3"/>
              </a:rPr>
              <a:t>christopher.corriveau@dal.ca</a:t>
            </a:r>
            <a:r>
              <a:rPr lang="en-CA" dirty="0">
                <a:latin typeface="+mn-lt"/>
              </a:rPr>
              <a:t>)</a:t>
            </a:r>
          </a:p>
          <a:p>
            <a:r>
              <a:rPr lang="en-CA" dirty="0">
                <a:latin typeface="+mn-lt"/>
              </a:rPr>
              <a:t>Lab PI: Daniel </a:t>
            </a:r>
            <a:r>
              <a:rPr lang="en-CA" dirty="0" err="1">
                <a:latin typeface="+mn-lt"/>
              </a:rPr>
              <a:t>Ruzzante</a:t>
            </a:r>
            <a:r>
              <a:rPr lang="en-CA" dirty="0">
                <a:latin typeface="+mn-lt"/>
              </a:rPr>
              <a:t> (</a:t>
            </a:r>
            <a:r>
              <a:rPr lang="en-CA" cap="none" dirty="0" err="1">
                <a:latin typeface="+mn-lt"/>
              </a:rPr>
              <a:t>daniel.ruzzante@dal.ca</a:t>
            </a:r>
            <a:r>
              <a:rPr lang="en-CA" dirty="0">
                <a:latin typeface="+mn-lt"/>
              </a:rPr>
              <a:t>)</a:t>
            </a:r>
          </a:p>
        </p:txBody>
      </p:sp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C69A85C2-1B56-ED97-DE40-27C7C9F6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704" y="5776043"/>
            <a:ext cx="1597493" cy="4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5E00-0840-9940-620B-C60B854D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527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Century Gothic"/>
              </a:rPr>
              <a:t>Correlating Methylation Sites with Age</a:t>
            </a:r>
            <a:endParaRPr lang="en-GB" dirty="0">
              <a:latin typeface="Century Gothic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E269-716C-B91B-8AA0-377C2B1E5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888" y="5019076"/>
            <a:ext cx="2325189" cy="28744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sz="1400">
                <a:cs typeface="Calibri"/>
              </a:rPr>
              <a:t>Figure from Mayne et al 2021</a:t>
            </a:r>
            <a:endParaRPr lang="en-US" sz="1400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D97E19F-4308-502B-8075-DF24030F4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081" y="1398742"/>
            <a:ext cx="10492984" cy="3622766"/>
          </a:xfrm>
        </p:spPr>
      </p:pic>
    </p:spTree>
    <p:extLst>
      <p:ext uri="{BB962C8B-B14F-4D97-AF65-F5344CB8AC3E}">
        <p14:creationId xmlns:p14="http://schemas.microsoft.com/office/powerpoint/2010/main" val="218019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8BFF-8E81-B542-9018-1756921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can methylation aging </a:t>
            </a:r>
            <a:br>
              <a:rPr lang="en-US" b="1" dirty="0"/>
            </a:br>
            <a:r>
              <a:rPr lang="en-US" b="1" dirty="0"/>
              <a:t>clocks be used for?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99BCD5-0735-C14F-9894-CD47C76262F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8182854"/>
              </p:ext>
            </p:extLst>
          </p:nvPr>
        </p:nvGraphicFramePr>
        <p:xfrm>
          <a:off x="1097277" y="1845734"/>
          <a:ext cx="10058399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76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860C-2905-AC5E-C767-8BD7B03E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1" y="310781"/>
            <a:ext cx="10058400" cy="104213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Century Gothic"/>
                <a:cs typeface="Calibri Light"/>
              </a:rPr>
              <a:t>Summary and Take-Home Messages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0F97E39-2B94-194C-BA3C-A13596109DF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6685161"/>
              </p:ext>
            </p:extLst>
          </p:nvPr>
        </p:nvGraphicFramePr>
        <p:xfrm>
          <a:off x="1096962" y="1846263"/>
          <a:ext cx="10058399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01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3">
            <a:extLst>
              <a:ext uri="{FF2B5EF4-FFF2-40B4-BE49-F238E27FC236}">
                <a16:creationId xmlns:a16="http://schemas.microsoft.com/office/drawing/2014/main" id="{F1FBD9ED-634D-4A6C-B5FE-A2D45EC4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A78A33AE-58B7-4282-8E4F-482441152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4D4D9825-BF05-4FC7-94DE-0E7C8669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29">
            <a:extLst>
              <a:ext uri="{FF2B5EF4-FFF2-40B4-BE49-F238E27FC236}">
                <a16:creationId xmlns:a16="http://schemas.microsoft.com/office/drawing/2014/main" id="{2A7C97B8-2379-40E5-A95F-FB5E61A5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C0D454-CFEB-6448-A092-AB42BBCA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98" y="220605"/>
            <a:ext cx="11135404" cy="75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Genomic Sequencing Costs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B0F08EE-C105-8242-9E99-AD5E15F7EC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7348" y="1344790"/>
            <a:ext cx="7989589" cy="4214507"/>
          </a:xfrm>
          <a:prstGeom prst="rect">
            <a:avLst/>
          </a:prstGeom>
        </p:spPr>
      </p:pic>
      <p:cxnSp>
        <p:nvCxnSpPr>
          <p:cNvPr id="42" name="Straight Connector 31">
            <a:extLst>
              <a:ext uri="{FF2B5EF4-FFF2-40B4-BE49-F238E27FC236}">
                <a16:creationId xmlns:a16="http://schemas.microsoft.com/office/drawing/2014/main" id="{AC29A6B1-EC94-4744-BE48-B764337E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9D696-2F55-CA42-B018-6C1EBE44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969" y="1521552"/>
            <a:ext cx="3229315" cy="3755565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/>
              <a:t>Cost of sequencing has decreased rapidly in recent years</a:t>
            </a:r>
          </a:p>
          <a:p>
            <a:pPr lvl="1"/>
            <a:r>
              <a:rPr lang="en-US" sz="2000" dirty="0"/>
              <a:t>Largely due to the invention of next generation sequencing</a:t>
            </a:r>
          </a:p>
          <a:p>
            <a:r>
              <a:rPr lang="en-US" sz="2400" dirty="0"/>
              <a:t>Extraction and library prep is also getting cheaper over time</a:t>
            </a: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863FF3CE-53DE-41A6-A8DF-EE8A85ED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B0F0D992-B6E9-451D-A97E-B81C761D0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940C9D-E4B3-E14F-AFAE-76A3ED6D2E53}"/>
              </a:ext>
            </a:extLst>
          </p:cNvPr>
          <p:cNvSpPr/>
          <p:nvPr/>
        </p:nvSpPr>
        <p:spPr>
          <a:xfrm>
            <a:off x="3897348" y="5559297"/>
            <a:ext cx="7989589" cy="3644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https://</a:t>
            </a:r>
            <a:r>
              <a:rPr lang="en-US" sz="1300" err="1">
                <a:solidFill>
                  <a:srgbClr val="FFFFFF"/>
                </a:solidFill>
              </a:rPr>
              <a:t>www.genome.gov</a:t>
            </a:r>
            <a:r>
              <a:rPr lang="en-US" sz="1300">
                <a:solidFill>
                  <a:srgbClr val="FFFFFF"/>
                </a:solidFill>
              </a:rPr>
              <a:t>/</a:t>
            </a:r>
            <a:r>
              <a:rPr lang="en-US" sz="1300" err="1">
                <a:solidFill>
                  <a:srgbClr val="FFFFFF"/>
                </a:solidFill>
              </a:rPr>
              <a:t>sequencingcosts</a:t>
            </a:r>
            <a:r>
              <a:rPr lang="en-US" sz="130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7451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6E74-C838-FE97-6CFD-29E0638F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endParaRPr lang="en-US">
              <a:cs typeface="Calibri Ligh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F383C81-073B-0C89-5D17-1881AD73346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97565" y="53630"/>
            <a:ext cx="11462371" cy="6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0A54-FA44-1D12-3977-2528E1D9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/>
                <a:cs typeface="Calibri Light"/>
              </a:rPr>
              <a:t>How much does this cost?</a:t>
            </a:r>
            <a:endParaRPr lang="en-US" b="1">
              <a:latin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FA234-AAC8-8951-9790-D2DDC06B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entury Gothic"/>
                <a:cs typeface="Calibri"/>
              </a:rPr>
              <a:t>Genomics </a:t>
            </a:r>
            <a:endParaRPr lang="en-US">
              <a:latin typeface="Century Gothic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E28D6-13EB-ABB4-FB8B-CB4834B25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Otolith aging methods 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75459-B384-6A02-C55C-258D525C55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latin typeface="Century Gothic"/>
              </a:rPr>
              <a:t> Tissue processing materials per individual (disposables)</a:t>
            </a:r>
            <a:endParaRPr lang="en-US">
              <a:ea typeface="+mn-lt"/>
              <a:cs typeface="+mn-l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trike="sngStrike">
                <a:latin typeface="Century Gothic"/>
              </a:rPr>
              <a:t> Sequencing </a:t>
            </a:r>
            <a:endParaRPr lang="en-US" strike="sngStrike">
              <a:ea typeface="+mn-lt"/>
              <a:cs typeface="+mn-l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trike="sngStrike">
                <a:latin typeface="Century Gothic"/>
              </a:rPr>
              <a:t> Access to high power computers (HPC clouds)</a:t>
            </a:r>
            <a:endParaRPr lang="en-US" strike="sngStrike">
              <a:ea typeface="+mn-lt"/>
              <a:cs typeface="+mn-l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latin typeface="Century Gothic"/>
              </a:rPr>
              <a:t> Storage</a:t>
            </a:r>
            <a:endParaRPr lang="en-US">
              <a:ea typeface="+mn-lt"/>
              <a:cs typeface="+mn-l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latin typeface="Century Gothic"/>
              </a:rPr>
              <a:t> Standard operating costs (</a:t>
            </a:r>
            <a:r>
              <a:rPr lang="en-US" err="1">
                <a:latin typeface="Century Gothic"/>
              </a:rPr>
              <a:t>labour</a:t>
            </a:r>
            <a:r>
              <a:rPr lang="en-US">
                <a:latin typeface="Century Gothic"/>
              </a:rPr>
              <a:t>, etc.)</a:t>
            </a:r>
          </a:p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latin typeface="Century Gothic"/>
                <a:ea typeface="+mn-lt"/>
                <a:cs typeface="+mn-lt"/>
              </a:rPr>
              <a:t> + + + ??? (we are not experts here :P)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4617F383-ED1C-13D7-0548-27C3535194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latin typeface="Century Gothic"/>
                <a:cs typeface="Calibri" panose="020F0502020204030204"/>
              </a:rPr>
              <a:t> Tissue processing materials per individual (consumables)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latin typeface="Century Gothic"/>
                <a:cs typeface="Calibri" panose="020F0502020204030204"/>
              </a:rPr>
              <a:t> Sequencing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latin typeface="Century Gothic"/>
                <a:cs typeface="Calibri" panose="020F0502020204030204"/>
              </a:rPr>
              <a:t> Access to high power computers (HPC clouds)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latin typeface="Century Gothic"/>
                <a:cs typeface="Calibri" panose="020F0502020204030204"/>
              </a:rPr>
              <a:t> Storage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latin typeface="Century Gothic"/>
                <a:cs typeface="Calibri" panose="020F0502020204030204"/>
              </a:rPr>
              <a:t> Standard operating costs (</a:t>
            </a:r>
            <a:r>
              <a:rPr lang="en-US" err="1">
                <a:latin typeface="Century Gothic"/>
                <a:cs typeface="Calibri" panose="020F0502020204030204"/>
              </a:rPr>
              <a:t>labour</a:t>
            </a:r>
            <a:r>
              <a:rPr lang="en-US">
                <a:latin typeface="Century Gothic"/>
                <a:cs typeface="Calibri" panose="020F0502020204030204"/>
              </a:rPr>
              <a:t>, etc.)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0D666A-A7E4-0E4D-79B1-5F9122B5A64E}"/>
              </a:ext>
            </a:extLst>
          </p:cNvPr>
          <p:cNvSpPr txBox="1"/>
          <p:nvPr/>
        </p:nvSpPr>
        <p:spPr>
          <a:xfrm>
            <a:off x="3567288" y="5757333"/>
            <a:ext cx="39172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i="1">
                <a:latin typeface="Century Gothic"/>
                <a:cs typeface="Calibri"/>
              </a:rPr>
              <a:t>...training?</a:t>
            </a:r>
          </a:p>
        </p:txBody>
      </p:sp>
    </p:spTree>
    <p:extLst>
      <p:ext uri="{BB962C8B-B14F-4D97-AF65-F5344CB8AC3E}">
        <p14:creationId xmlns:p14="http://schemas.microsoft.com/office/powerpoint/2010/main" val="41455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C9D135-2BF4-4694-8732-88EEE18A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8FCE6-4D20-4A9A-90B4-C948024E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307-3BC6-4D33-BC45-E7DADD14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085669-B98A-4058-A3EE-9CDCCD8C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BA831-F837-15B6-9CB9-C3CAE937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Presentation Road Map</a:t>
            </a:r>
          </a:p>
        </p:txBody>
      </p:sp>
      <p:pic>
        <p:nvPicPr>
          <p:cNvPr id="5" name="Picture 5" descr="Text, shape, arrow&#10;&#10;Description automatically generated">
            <a:extLst>
              <a:ext uri="{FF2B5EF4-FFF2-40B4-BE49-F238E27FC236}">
                <a16:creationId xmlns:a16="http://schemas.microsoft.com/office/drawing/2014/main" id="{F2F76745-DD36-5C01-D5F8-F03ABA690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679" y="237913"/>
            <a:ext cx="11546838" cy="461873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7C6B8-4726-4319-8661-22605DA4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B4FDC-9532-4F57-AE3F-2E0DE717C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D465D-4A19-4A72-8D6D-9CEEC1DFA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814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0">
            <a:extLst>
              <a:ext uri="{FF2B5EF4-FFF2-40B4-BE49-F238E27FC236}">
                <a16:creationId xmlns:a16="http://schemas.microsoft.com/office/drawing/2014/main" id="{F1FBD9ED-634D-4A6C-B5FE-A2D45EC4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A78A33AE-58B7-4282-8E4F-482441152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14">
            <a:extLst>
              <a:ext uri="{FF2B5EF4-FFF2-40B4-BE49-F238E27FC236}">
                <a16:creationId xmlns:a16="http://schemas.microsoft.com/office/drawing/2014/main" id="{4D4D9825-BF05-4FC7-94DE-0E7C8669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16">
            <a:extLst>
              <a:ext uri="{FF2B5EF4-FFF2-40B4-BE49-F238E27FC236}">
                <a16:creationId xmlns:a16="http://schemas.microsoft.com/office/drawing/2014/main" id="{34D33442-D148-4775-BF80-91F053E57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2AE82-F9BC-3A27-40EA-10110D51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Century Gothic" panose="020B0502020202020204" pitchFamily="34" charset="0"/>
              </a:rPr>
              <a:t>“Epigenetics”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7A44149C-0B03-6589-0E25-31ECD40F8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0229" y="645106"/>
            <a:ext cx="4397553" cy="5247747"/>
          </a:xfrm>
          <a:prstGeom prst="rect">
            <a:avLst/>
          </a:prstGeom>
        </p:spPr>
      </p:pic>
      <p:cxnSp>
        <p:nvCxnSpPr>
          <p:cNvPr id="60" name="Straight Connector 18">
            <a:extLst>
              <a:ext uri="{FF2B5EF4-FFF2-40B4-BE49-F238E27FC236}">
                <a16:creationId xmlns:a16="http://schemas.microsoft.com/office/drawing/2014/main" id="{E8EF2C47-53DA-4F9F-918A-F6057C8EB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6651-8BF2-BA6F-ABCF-D4BA4BFAE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>
                <a:latin typeface="Century Gothic" panose="020B0502020202020204" pitchFamily="34" charset="0"/>
              </a:rPr>
              <a:t>Chemical or physical changes to genetic material; not to the fundamental language of a gene (A, C, G, T)</a:t>
            </a:r>
          </a:p>
          <a:p>
            <a:r>
              <a:rPr lang="en-US">
                <a:latin typeface="Century Gothic" panose="020B0502020202020204" pitchFamily="34" charset="0"/>
              </a:rPr>
              <a:t>These changes can be discreet and missed by some traditional genetic sequencing techniques. </a:t>
            </a:r>
          </a:p>
          <a:p>
            <a:r>
              <a:rPr lang="en-US">
                <a:latin typeface="Century Gothic" panose="020B0502020202020204" pitchFamily="34" charset="0"/>
              </a:rPr>
              <a:t>These tend to be </a:t>
            </a:r>
            <a:r>
              <a:rPr lang="en-US" i="1">
                <a:latin typeface="Century Gothic" panose="020B0502020202020204" pitchFamily="34" charset="0"/>
              </a:rPr>
              <a:t>plastic</a:t>
            </a:r>
            <a:r>
              <a:rPr lang="en-US">
                <a:latin typeface="Century Gothic" panose="020B0502020202020204" pitchFamily="34" charset="0"/>
              </a:rPr>
              <a:t> changes – meaning they fluctuate with development, age, environment, etc. </a:t>
            </a:r>
          </a:p>
          <a:p>
            <a:r>
              <a:rPr lang="en-US">
                <a:latin typeface="Century Gothic" panose="020B0502020202020204" pitchFamily="34" charset="0"/>
              </a:rPr>
              <a:t>Often have regulatory implications for gene expression </a:t>
            </a:r>
          </a:p>
        </p:txBody>
      </p:sp>
      <p:sp>
        <p:nvSpPr>
          <p:cNvPr id="61" name="Rectangle 20">
            <a:extLst>
              <a:ext uri="{FF2B5EF4-FFF2-40B4-BE49-F238E27FC236}">
                <a16:creationId xmlns:a16="http://schemas.microsoft.com/office/drawing/2014/main" id="{BD5E068D-E677-4E1B-8CE2-8CE1826A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22">
            <a:extLst>
              <a:ext uri="{FF2B5EF4-FFF2-40B4-BE49-F238E27FC236}">
                <a16:creationId xmlns:a16="http://schemas.microsoft.com/office/drawing/2014/main" id="{F9AD6E12-8A58-4D86-AACD-D58C4B25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0C2A5-750C-7BBE-3B36-CB08A2B1B56A}"/>
              </a:ext>
            </a:extLst>
          </p:cNvPr>
          <p:cNvSpPr txBox="1"/>
          <p:nvPr/>
        </p:nvSpPr>
        <p:spPr>
          <a:xfrm>
            <a:off x="2936934" y="645106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Century Gothic" panose="020B0502020202020204" pitchFamily="34" charset="0"/>
              </a:rPr>
              <a:t>Histone modifications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5C83B-932B-63C6-BF0E-20095BC9CBAD}"/>
              </a:ext>
            </a:extLst>
          </p:cNvPr>
          <p:cNvSpPr txBox="1"/>
          <p:nvPr/>
        </p:nvSpPr>
        <p:spPr>
          <a:xfrm>
            <a:off x="1170229" y="4231342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Century Gothic" panose="020B0502020202020204" pitchFamily="34" charset="0"/>
              </a:rPr>
              <a:t>Methylation</a:t>
            </a:r>
          </a:p>
        </p:txBody>
      </p:sp>
    </p:spTree>
    <p:extLst>
      <p:ext uri="{BB962C8B-B14F-4D97-AF65-F5344CB8AC3E}">
        <p14:creationId xmlns:p14="http://schemas.microsoft.com/office/powerpoint/2010/main" val="16218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8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34">
            <a:extLst>
              <a:ext uri="{FF2B5EF4-FFF2-40B4-BE49-F238E27FC236}">
                <a16:creationId xmlns:a16="http://schemas.microsoft.com/office/drawing/2014/main" id="{5C8E9CDB-D43B-406A-A383-9ACA480B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icon&#10;&#10;Description automatically generated">
            <a:extLst>
              <a:ext uri="{FF2B5EF4-FFF2-40B4-BE49-F238E27FC236}">
                <a16:creationId xmlns:a16="http://schemas.microsoft.com/office/drawing/2014/main" id="{0B50B4DA-FAEF-8198-1EA6-0D41C03D0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2950" y="718631"/>
            <a:ext cx="4836644" cy="2768978"/>
          </a:xfrm>
          <a:prstGeom prst="rect">
            <a:avLst/>
          </a:prstGeom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93C8016D-8063-469F-8F60-CDDA584AB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32AE-EA07-8049-3051-472C943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latin typeface="Century Gothic" panose="020B0502020202020204" pitchFamily="34" charset="0"/>
              </a:rPr>
              <a:t>What is </a:t>
            </a:r>
            <a:r>
              <a:rPr lang="en-US" sz="4400" b="1">
                <a:solidFill>
                  <a:srgbClr val="FFFFFF"/>
                </a:solidFill>
                <a:latin typeface="Century Gothic" panose="020B0502020202020204" pitchFamily="34" charset="0"/>
              </a:rPr>
              <a:t>methylation</a:t>
            </a:r>
            <a:r>
              <a:rPr lang="en-US" sz="4400">
                <a:solidFill>
                  <a:srgbClr val="FFFFFF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D77F-2FDF-C6CF-10AD-D9DEFAB35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6885" y="3578084"/>
            <a:ext cx="3659246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>
                <a:solidFill>
                  <a:srgbClr val="FFFFFF"/>
                </a:solidFill>
                <a:latin typeface="Century Gothic" panose="020B0502020202020204" pitchFamily="34" charset="0"/>
              </a:rPr>
              <a:t>epigenetic modifications</a:t>
            </a: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ABFEE421-0374-4B8E-A6B8-6A1718AF4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underwear&#10;&#10;Description automatically generated">
            <a:extLst>
              <a:ext uri="{FF2B5EF4-FFF2-40B4-BE49-F238E27FC236}">
                <a16:creationId xmlns:a16="http://schemas.microsoft.com/office/drawing/2014/main" id="{AC475CAC-8F5D-2AE5-2CB8-0372375E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5" y="3240157"/>
            <a:ext cx="7580243" cy="4263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5E14757-55A2-7DA2-B730-13D22D303FBD}"/>
              </a:ext>
            </a:extLst>
          </p:cNvPr>
          <p:cNvSpPr/>
          <p:nvPr/>
        </p:nvSpPr>
        <p:spPr>
          <a:xfrm>
            <a:off x="969381" y="5446644"/>
            <a:ext cx="374911" cy="369608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C4092D-F636-0A62-59B1-F55BCA84A9EA}"/>
              </a:ext>
            </a:extLst>
          </p:cNvPr>
          <p:cNvSpPr/>
          <p:nvPr/>
        </p:nvSpPr>
        <p:spPr>
          <a:xfrm>
            <a:off x="4007370" y="4607046"/>
            <a:ext cx="374912" cy="400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1EEE4F-7716-0CF3-3205-4038830CCC02}"/>
              </a:ext>
            </a:extLst>
          </p:cNvPr>
          <p:cNvSpPr/>
          <p:nvPr/>
        </p:nvSpPr>
        <p:spPr>
          <a:xfrm>
            <a:off x="7060126" y="6334316"/>
            <a:ext cx="374912" cy="41837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865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2F68D77C-C7F5-3360-D039-E34C0641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493"/>
            <a:ext cx="3200400" cy="106189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  <a:cs typeface="Calibri Light"/>
              </a:rPr>
              <a:t>Some context...</a:t>
            </a:r>
          </a:p>
        </p:txBody>
      </p:sp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6FEE2B-B64B-0FAC-4B56-E325B59C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1266" y="601840"/>
            <a:ext cx="7277452" cy="5337174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9EA2F53-93E7-1AA8-6308-6F9C52376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356926"/>
            <a:ext cx="3200400" cy="4948278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Recently, amount of  methylation on the genome have been found to correlate with </a:t>
            </a:r>
            <a:r>
              <a:rPr lang="en-US" i="1" dirty="0">
                <a:ea typeface="+mn-lt"/>
                <a:cs typeface="+mn-lt"/>
              </a:rPr>
              <a:t>development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i="1" dirty="0">
                <a:ea typeface="+mn-lt"/>
                <a:cs typeface="+mn-lt"/>
              </a:rPr>
              <a:t>aging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informative power of methylation as a genetic tool to estimate age can be species, tissue, and even individual specific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Methylation is the most well-studied epigenetic mechanism – covering many applications and on a wide range of species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Few have considered fish and fewer still have developed working models which can estimate age in fish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232DAE-83EB-62A5-C383-85D9FB987110}"/>
              </a:ext>
            </a:extLst>
          </p:cNvPr>
          <p:cNvSpPr/>
          <p:nvPr/>
        </p:nvSpPr>
        <p:spPr>
          <a:xfrm>
            <a:off x="8166285" y="1794198"/>
            <a:ext cx="1404730" cy="14047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0779F-132E-9920-655E-07AC71473EA2}"/>
              </a:ext>
            </a:extLst>
          </p:cNvPr>
          <p:cNvSpPr txBox="1"/>
          <p:nvPr/>
        </p:nvSpPr>
        <p:spPr>
          <a:xfrm>
            <a:off x="4624235" y="5991339"/>
            <a:ext cx="72829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entury Gothic"/>
                <a:ea typeface="+mn-lt"/>
                <a:cs typeface="+mn-lt"/>
              </a:rPr>
              <a:t>FIGURE 1 | Timeline of the major studies and tissues </a:t>
            </a:r>
            <a:r>
              <a:rPr lang="en-US" sz="800" err="1">
                <a:latin typeface="Century Gothic"/>
                <a:ea typeface="+mn-lt"/>
                <a:cs typeface="+mn-lt"/>
              </a:rPr>
              <a:t>analysed</a:t>
            </a:r>
            <a:r>
              <a:rPr lang="en-US" sz="800">
                <a:latin typeface="Century Gothic"/>
                <a:ea typeface="+mn-lt"/>
                <a:cs typeface="+mn-lt"/>
              </a:rPr>
              <a:t> for global or targeted DNA methylation in this review. Studies are age-associated except where indicated. (De</a:t>
            </a:r>
            <a:r>
              <a:rPr lang="en-US" sz="800">
                <a:latin typeface="Century Gothic"/>
                <a:cs typeface="Calibri"/>
              </a:rPr>
              <a:t> Paoli-</a:t>
            </a:r>
            <a:r>
              <a:rPr lang="en-US" sz="800" err="1">
                <a:latin typeface="Century Gothic"/>
                <a:cs typeface="Calibri"/>
              </a:rPr>
              <a:t>Iseppi</a:t>
            </a:r>
            <a:r>
              <a:rPr lang="en-US" sz="800">
                <a:latin typeface="Century Gothic"/>
                <a:cs typeface="Calibri"/>
              </a:rPr>
              <a:t> et al., 2017)</a:t>
            </a:r>
            <a:endParaRPr lang="en-US" sz="8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85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9204-E5D2-4657-B0D3-E77364C3A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599F1-A442-4AEE-BCB7-1C5C6A785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3A5ED-3136-4223-BF40-988E9F56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6748E2-1414-45C6-81ED-B2E62DD7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1F48-9C32-A4B2-6969-006BD245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Century Gothic"/>
              </a:rPr>
              <a:t>Methylation Aging Clocks 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0C2D82C-CE1A-6B71-8ECE-5AC39CE22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E4852-2A91-42C1-8C75-34DF3751E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AFFB-AF0F-C2F3-C618-716D6352D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latin typeface="Century Gothic"/>
              </a:rPr>
              <a:t>Correlating methylated sites with age</a:t>
            </a:r>
          </a:p>
          <a:p>
            <a:r>
              <a:rPr lang="en-US" dirty="0">
                <a:latin typeface="Century Gothic"/>
              </a:rPr>
              <a:t>Can be used to estimate age from a genomic sample</a:t>
            </a:r>
          </a:p>
          <a:p>
            <a:r>
              <a:rPr lang="en-US" dirty="0">
                <a:latin typeface="Century Gothic"/>
              </a:rPr>
              <a:t>Need to identify specific methylation sites for each species first</a:t>
            </a:r>
          </a:p>
          <a:p>
            <a:pPr lvl="1"/>
            <a:r>
              <a:rPr lang="en-US" dirty="0">
                <a:latin typeface="Century Gothic"/>
              </a:rPr>
              <a:t>Use known-age fish first to calibrate the clock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308465-3CAC-4219-A8D5-368A1CFC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1532E4-FF18-4707-B987-B543B1B7F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77CD0-AC00-C7EA-7385-11B28DA70918}"/>
              </a:ext>
            </a:extLst>
          </p:cNvPr>
          <p:cNvSpPr txBox="1"/>
          <p:nvPr/>
        </p:nvSpPr>
        <p:spPr>
          <a:xfrm>
            <a:off x="832555" y="5940777"/>
            <a:ext cx="2709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Mayne et al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1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556E775-F1B9-408D-B7B2-A4BC51468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66DD1-3E49-407C-990F-54D41D617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B71595-A65F-426C-B46E-A10282E73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257DF0-0453-4EDC-AC7B-A18EB8DF4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35E00-0840-9940-620B-C60B854D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8934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Development of methylation aging clocks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AD37FC-9B2A-40CC-A286-E2776A4B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C69B26-0323-4733-ACC1-904471EB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8CB9AFCE-7391-7EA8-5A5E-62DCB0BB1B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7818549"/>
              </p:ext>
            </p:extLst>
          </p:nvPr>
        </p:nvGraphicFramePr>
        <p:xfrm>
          <a:off x="162022" y="1384497"/>
          <a:ext cx="11739465" cy="470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985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9204-E5D2-4657-B0D3-E77364C3A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599F1-A442-4AEE-BCB7-1C5C6A785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3A5ED-3136-4223-BF40-988E9F56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7797F6-F5D3-449C-90E2-A5D52004F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50658-031D-2991-49B3-6071134B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Century Gothic"/>
              </a:rPr>
              <a:t>Methylation Sites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6E561A6-A094-EB20-6B1A-0F835FD285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9" y="732021"/>
            <a:ext cx="6909801" cy="51305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73FEE-16EB-4335-A3A6-46F40612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F776-A00F-B5A4-1D46-24C39F9BD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316278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latin typeface="Century Gothic"/>
              </a:rPr>
              <a:t>Whole-genome methylation sequences all potential sites</a:t>
            </a:r>
          </a:p>
          <a:p>
            <a:pPr lvl="1"/>
            <a:r>
              <a:rPr lang="en-US" sz="2000" dirty="0">
                <a:latin typeface="Century Gothic"/>
              </a:rPr>
              <a:t>Not all are related to age</a:t>
            </a:r>
          </a:p>
          <a:p>
            <a:r>
              <a:rPr lang="en-US" sz="2400" dirty="0">
                <a:latin typeface="Century Gothic"/>
              </a:rPr>
              <a:t>Age related methylation sites exist across the genome</a:t>
            </a:r>
          </a:p>
          <a:p>
            <a:pPr lvl="1"/>
            <a:r>
              <a:rPr lang="en-US" sz="2000" dirty="0">
                <a:latin typeface="Century Gothic"/>
              </a:rPr>
              <a:t>need to be filtered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A782A-36D6-4787-A123-E4D45979C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A20DA4-4D14-4AC3-8742-13C3A7499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EECE8-7192-124F-8E03-391E1E656400}"/>
              </a:ext>
            </a:extLst>
          </p:cNvPr>
          <p:cNvSpPr txBox="1"/>
          <p:nvPr/>
        </p:nvSpPr>
        <p:spPr>
          <a:xfrm>
            <a:off x="519162" y="5880044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Shimoda</a:t>
            </a:r>
            <a:r>
              <a:rPr lang="en-US" dirty="0"/>
              <a:t> et al 2014</a:t>
            </a:r>
          </a:p>
        </p:txBody>
      </p:sp>
    </p:spTree>
    <p:extLst>
      <p:ext uri="{BB962C8B-B14F-4D97-AF65-F5344CB8AC3E}">
        <p14:creationId xmlns:p14="http://schemas.microsoft.com/office/powerpoint/2010/main" val="367182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9204-E5D2-4657-B0D3-E77364C3A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599F1-A442-4AEE-BCB7-1C5C6A785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3A5ED-3136-4223-BF40-988E9F56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7797F6-F5D3-449C-90E2-A5D52004F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35E00-0840-9940-620B-C60B854D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Century Gothic"/>
              </a:rPr>
              <a:t>Elastic Net Regression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09FB614-E25D-A5C4-61C7-9220EFD9C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9" y="1310717"/>
            <a:ext cx="6909801" cy="39731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873FEE-16EB-4335-A3A6-46F40612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E269-716C-B91B-8AA0-377C2B1E5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346044"/>
            <a:ext cx="3690257" cy="3523049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2800" dirty="0">
                <a:latin typeface="Century Gothic"/>
              </a:rPr>
              <a:t>Method to select important predictors from large groups of potential variables</a:t>
            </a:r>
          </a:p>
          <a:p>
            <a:r>
              <a:rPr lang="en-US" sz="2800" dirty="0">
                <a:latin typeface="Century Gothic"/>
              </a:rPr>
              <a:t>more explanatory sites will stay non-zero for longer</a:t>
            </a:r>
          </a:p>
          <a:p>
            <a:pPr lvl="1"/>
            <a:r>
              <a:rPr lang="en-US" sz="2400" dirty="0">
                <a:latin typeface="Century Gothic"/>
              </a:rPr>
              <a:t>Select cut-off for ‘important site’</a:t>
            </a:r>
          </a:p>
          <a:p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A782A-36D6-4787-A123-E4D45979C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A20DA4-4D14-4AC3-8742-13C3A7499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639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662</Words>
  <Application>Microsoft Macintosh PowerPoint</Application>
  <PresentationFormat>Widescreen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Century Gothic</vt:lpstr>
      <vt:lpstr>Retrospect</vt:lpstr>
      <vt:lpstr>Developing Aging Clocks for Fish Using DNA Methylation</vt:lpstr>
      <vt:lpstr>Presentation Road Map</vt:lpstr>
      <vt:lpstr>“Epigenetics”</vt:lpstr>
      <vt:lpstr>What is methylation?</vt:lpstr>
      <vt:lpstr>Some context...</vt:lpstr>
      <vt:lpstr>Methylation Aging Clocks </vt:lpstr>
      <vt:lpstr>Development of methylation aging clocks</vt:lpstr>
      <vt:lpstr>Methylation Sites</vt:lpstr>
      <vt:lpstr>Elastic Net Regression</vt:lpstr>
      <vt:lpstr>Correlating Methylation Sites with Age</vt:lpstr>
      <vt:lpstr>What can methylation aging  clocks be used for?</vt:lpstr>
      <vt:lpstr>Summary and Take-Home Messages</vt:lpstr>
      <vt:lpstr>Genomic Sequencing Costs</vt:lpstr>
      <vt:lpstr>PowerPoint Presentation</vt:lpstr>
      <vt:lpstr>How much does this cost?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Aging Clocks for Fish Using DNA Methylation</dc:title>
  <dc:creator>Ellie Weise</dc:creator>
  <cp:lastModifiedBy>Ellie Weise</cp:lastModifiedBy>
  <cp:revision>5</cp:revision>
  <dcterms:created xsi:type="dcterms:W3CDTF">2023-02-01T19:19:02Z</dcterms:created>
  <dcterms:modified xsi:type="dcterms:W3CDTF">2023-02-02T18:42:55Z</dcterms:modified>
</cp:coreProperties>
</file>